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37"/>
  </p:notesMasterIdLst>
  <p:handoutMasterIdLst>
    <p:handoutMasterId r:id="rId38"/>
  </p:handoutMasterIdLst>
  <p:sldIdLst>
    <p:sldId id="325" r:id="rId2"/>
    <p:sldId id="271" r:id="rId3"/>
    <p:sldId id="286" r:id="rId4"/>
    <p:sldId id="287" r:id="rId5"/>
    <p:sldId id="285" r:id="rId6"/>
    <p:sldId id="300" r:id="rId7"/>
    <p:sldId id="260" r:id="rId8"/>
    <p:sldId id="319" r:id="rId9"/>
    <p:sldId id="272" r:id="rId10"/>
    <p:sldId id="321" r:id="rId11"/>
    <p:sldId id="323" r:id="rId12"/>
    <p:sldId id="262" r:id="rId13"/>
    <p:sldId id="326" r:id="rId14"/>
    <p:sldId id="327" r:id="rId15"/>
    <p:sldId id="322" r:id="rId16"/>
    <p:sldId id="307" r:id="rId17"/>
    <p:sldId id="275" r:id="rId18"/>
    <p:sldId id="315" r:id="rId19"/>
    <p:sldId id="277" r:id="rId20"/>
    <p:sldId id="317" r:id="rId21"/>
    <p:sldId id="279" r:id="rId22"/>
    <p:sldId id="298" r:id="rId23"/>
    <p:sldId id="299" r:id="rId24"/>
    <p:sldId id="264" r:id="rId25"/>
    <p:sldId id="282" r:id="rId26"/>
    <p:sldId id="290" r:id="rId27"/>
    <p:sldId id="291" r:id="rId28"/>
    <p:sldId id="292" r:id="rId29"/>
    <p:sldId id="293" r:id="rId30"/>
    <p:sldId id="294" r:id="rId31"/>
    <p:sldId id="295" r:id="rId32"/>
    <p:sldId id="328" r:id="rId33"/>
    <p:sldId id="329" r:id="rId34"/>
    <p:sldId id="330" r:id="rId35"/>
    <p:sldId id="320" r:id="rId36"/>
  </p:sldIdLst>
  <p:sldSz cx="9144000" cy="6858000" type="screen4x3"/>
  <p:notesSz cx="6934200" cy="92202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B211"/>
    <a:srgbClr val="D7EDF5"/>
    <a:srgbClr val="F7D98D"/>
    <a:srgbClr val="FFCC00"/>
    <a:srgbClr val="FAE6B4"/>
    <a:srgbClr val="CDD3F1"/>
    <a:srgbClr val="CFE0F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68" autoAdjust="0"/>
    <p:restoredTop sz="90929"/>
  </p:normalViewPr>
  <p:slideViewPr>
    <p:cSldViewPr>
      <p:cViewPr>
        <p:scale>
          <a:sx n="70" d="100"/>
          <a:sy n="70" d="100"/>
        </p:scale>
        <p:origin x="-2058" y="-5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1860" y="-84"/>
      </p:cViewPr>
      <p:guideLst>
        <p:guide orient="horz" pos="2904"/>
        <p:guide pos="218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3.xml"/><Relationship Id="rId13" Type="http://schemas.openxmlformats.org/officeDocument/2006/relationships/slide" Target="slides/slide18.xml"/><Relationship Id="rId18" Type="http://schemas.openxmlformats.org/officeDocument/2006/relationships/slide" Target="slides/slide24.xml"/><Relationship Id="rId3" Type="http://schemas.openxmlformats.org/officeDocument/2006/relationships/slide" Target="slides/slide7.xml"/><Relationship Id="rId21" Type="http://schemas.openxmlformats.org/officeDocument/2006/relationships/slide" Target="slides/slide27.xml"/><Relationship Id="rId7" Type="http://schemas.openxmlformats.org/officeDocument/2006/relationships/slide" Target="slides/slide12.xml"/><Relationship Id="rId12" Type="http://schemas.openxmlformats.org/officeDocument/2006/relationships/slide" Target="slides/slide17.xml"/><Relationship Id="rId17" Type="http://schemas.openxmlformats.org/officeDocument/2006/relationships/slide" Target="slides/slide22.xml"/><Relationship Id="rId25" Type="http://schemas.openxmlformats.org/officeDocument/2006/relationships/slide" Target="slides/slide31.xml"/><Relationship Id="rId2" Type="http://schemas.openxmlformats.org/officeDocument/2006/relationships/slide" Target="slides/slide3.xml"/><Relationship Id="rId16" Type="http://schemas.openxmlformats.org/officeDocument/2006/relationships/slide" Target="slides/slide21.xml"/><Relationship Id="rId20" Type="http://schemas.openxmlformats.org/officeDocument/2006/relationships/slide" Target="slides/slide26.xml"/><Relationship Id="rId1" Type="http://schemas.openxmlformats.org/officeDocument/2006/relationships/slide" Target="slides/slide2.xml"/><Relationship Id="rId6" Type="http://schemas.openxmlformats.org/officeDocument/2006/relationships/slide" Target="slides/slide10.xml"/><Relationship Id="rId11" Type="http://schemas.openxmlformats.org/officeDocument/2006/relationships/slide" Target="slides/slide16.xml"/><Relationship Id="rId24" Type="http://schemas.openxmlformats.org/officeDocument/2006/relationships/slide" Target="slides/slide30.xml"/><Relationship Id="rId5" Type="http://schemas.openxmlformats.org/officeDocument/2006/relationships/slide" Target="slides/slide9.xml"/><Relationship Id="rId15" Type="http://schemas.openxmlformats.org/officeDocument/2006/relationships/slide" Target="slides/slide20.xml"/><Relationship Id="rId23" Type="http://schemas.openxmlformats.org/officeDocument/2006/relationships/slide" Target="slides/slide29.xml"/><Relationship Id="rId10" Type="http://schemas.openxmlformats.org/officeDocument/2006/relationships/slide" Target="slides/slide15.xml"/><Relationship Id="rId19" Type="http://schemas.openxmlformats.org/officeDocument/2006/relationships/slide" Target="slides/slide25.xml"/><Relationship Id="rId4" Type="http://schemas.openxmlformats.org/officeDocument/2006/relationships/slide" Target="slides/slide8.xml"/><Relationship Id="rId9" Type="http://schemas.openxmlformats.org/officeDocument/2006/relationships/slide" Target="slides/slide14.xml"/><Relationship Id="rId14" Type="http://schemas.openxmlformats.org/officeDocument/2006/relationships/slide" Target="slides/slide19.xml"/><Relationship Id="rId22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05448" cy="46116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8752" y="0"/>
            <a:ext cx="3005448" cy="46116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589D076-CFC7-4320-80D0-0BE29D1763F1}" type="datetimeFigureOut">
              <a:rPr lang="fr-CA"/>
              <a:pPr>
                <a:defRPr/>
              </a:pPr>
              <a:t>2013-01-28</a:t>
            </a:fld>
            <a:endParaRPr lang="fr-CA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59032"/>
            <a:ext cx="3005448" cy="46116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8752" y="8759032"/>
            <a:ext cx="3005448" cy="46116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AC027FA-D520-4DED-B444-F32B395B68A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353955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05448" cy="46116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8752" y="0"/>
            <a:ext cx="3005448" cy="46116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03B02FA0-5540-4617-91FB-7ABC61CC5E63}" type="datetimeFigureOut">
              <a:rPr lang="fr-CA"/>
              <a:pPr>
                <a:defRPr/>
              </a:pPr>
              <a:t>2013-01-28</a:t>
            </a:fld>
            <a:endParaRPr lang="fr-CA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690563"/>
            <a:ext cx="4610100" cy="3459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4875" y="4380308"/>
            <a:ext cx="5084452" cy="41489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les styles du texte du masque</a:t>
            </a:r>
          </a:p>
          <a:p>
            <a:pPr lvl="1"/>
            <a:r>
              <a:rPr lang="fr-CA" noProof="0" smtClean="0"/>
              <a:t>Deuxième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59032"/>
            <a:ext cx="3005448" cy="46116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8752" y="8759032"/>
            <a:ext cx="3005448" cy="46116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646" tIns="46323" rIns="92646" bIns="4632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AA650F0B-3B4F-478B-A261-4F692795188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15715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sz="24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" y="0"/>
            <a:ext cx="9142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5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900113" y="188913"/>
            <a:ext cx="7772401" cy="1143000"/>
          </a:xfrm>
        </p:spPr>
        <p:txBody>
          <a:bodyPr/>
          <a:lstStyle/>
          <a:p>
            <a:pPr algn="l">
              <a:tabLst>
                <a:tab pos="1882775" algn="l"/>
              </a:tabLst>
              <a:defRPr/>
            </a:pPr>
            <a:r>
              <a:rPr lang="fr-CA" dirty="0" smtClean="0">
                <a:latin typeface="Verdana" pitchFamily="34" charset="0"/>
              </a:rPr>
              <a:t>	</a:t>
            </a:r>
            <a:r>
              <a:rPr lang="fr-CA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Système PLAISIR</a:t>
            </a:r>
            <a:endParaRPr lang="fr-CA" b="1" dirty="0">
              <a:solidFill>
                <a:srgbClr val="EFB2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349500" y="1974850"/>
            <a:ext cx="1439863" cy="571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CA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PLA</a:t>
            </a:r>
            <a:endParaRPr lang="fr-CA" b="1" dirty="0">
              <a:solidFill>
                <a:srgbClr val="EFB2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123" name="Title 1"/>
          <p:cNvSpPr txBox="1">
            <a:spLocks/>
          </p:cNvSpPr>
          <p:nvPr/>
        </p:nvSpPr>
        <p:spPr bwMode="auto">
          <a:xfrm>
            <a:off x="3482975" y="1974850"/>
            <a:ext cx="29622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/>
            <a:r>
              <a:rPr lang="fr-CA" sz="4400">
                <a:latin typeface="Verdana" pitchFamily="34" charset="0"/>
              </a:rPr>
              <a:t>nification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2820988" y="2886075"/>
            <a:ext cx="1635125" cy="571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CA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I</a:t>
            </a:r>
            <a:endParaRPr lang="fr-CA" b="1" dirty="0">
              <a:solidFill>
                <a:srgbClr val="EFB2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5125" name="Title 1"/>
          <p:cNvSpPr txBox="1">
            <a:spLocks/>
          </p:cNvSpPr>
          <p:nvPr/>
        </p:nvSpPr>
        <p:spPr bwMode="auto">
          <a:xfrm>
            <a:off x="3600450" y="2886075"/>
            <a:ext cx="48656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/>
            <a:r>
              <a:rPr lang="fr-CA" sz="4400">
                <a:latin typeface="Verdana" pitchFamily="34" charset="0"/>
              </a:rPr>
              <a:t>nformatisée</a:t>
            </a:r>
            <a:r>
              <a:rPr lang="fr-CA" sz="4400">
                <a:solidFill>
                  <a:srgbClr val="EFB211"/>
                </a:solidFill>
                <a:latin typeface="Verdana" pitchFamily="34" charset="0"/>
              </a:rPr>
              <a:t> </a:t>
            </a:r>
            <a:r>
              <a:rPr lang="fr-CA" sz="4400">
                <a:latin typeface="Verdana" pitchFamily="34" charset="0"/>
              </a:rPr>
              <a:t>des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4672013" y="4494213"/>
            <a:ext cx="939800" cy="571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CA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I</a:t>
            </a:r>
            <a:endParaRPr lang="fr-CA" b="1" dirty="0">
              <a:solidFill>
                <a:srgbClr val="EFB2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5575300" y="5264150"/>
            <a:ext cx="714375" cy="571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CA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fr-CA" b="1" dirty="0">
              <a:solidFill>
                <a:srgbClr val="EFB2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4033838" y="3703638"/>
            <a:ext cx="728662" cy="571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CA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fr-CA" b="1" dirty="0">
              <a:solidFill>
                <a:srgbClr val="EFB2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9" name="Title 1"/>
          <p:cNvSpPr txBox="1">
            <a:spLocks/>
          </p:cNvSpPr>
          <p:nvPr/>
        </p:nvSpPr>
        <p:spPr bwMode="auto">
          <a:xfrm>
            <a:off x="4378325" y="3703638"/>
            <a:ext cx="154622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/>
            <a:r>
              <a:rPr lang="fr-CA" sz="4400">
                <a:latin typeface="Verdana" pitchFamily="34" charset="0"/>
              </a:rPr>
              <a:t>oins</a:t>
            </a:r>
          </a:p>
        </p:txBody>
      </p:sp>
      <p:sp>
        <p:nvSpPr>
          <p:cNvPr id="5130" name="Title 1"/>
          <p:cNvSpPr txBox="1">
            <a:spLocks/>
          </p:cNvSpPr>
          <p:nvPr/>
        </p:nvSpPr>
        <p:spPr bwMode="auto">
          <a:xfrm>
            <a:off x="5103813" y="4494213"/>
            <a:ext cx="28765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/>
            <a:r>
              <a:rPr lang="fr-CA" sz="4400">
                <a:latin typeface="Verdana" pitchFamily="34" charset="0"/>
              </a:rPr>
              <a:t>nfirmiers</a:t>
            </a:r>
            <a:r>
              <a:rPr lang="fr-CA" sz="4400">
                <a:solidFill>
                  <a:srgbClr val="EFB211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5131" name="Title 1"/>
          <p:cNvSpPr txBox="1">
            <a:spLocks/>
          </p:cNvSpPr>
          <p:nvPr/>
        </p:nvSpPr>
        <p:spPr bwMode="auto">
          <a:xfrm>
            <a:off x="5980113" y="5264150"/>
            <a:ext cx="176053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0" hangingPunct="0"/>
            <a:r>
              <a:rPr lang="fr-CA" sz="4400">
                <a:latin typeface="Verdana" pitchFamily="34" charset="0"/>
              </a:rPr>
              <a:t>equis</a:t>
            </a:r>
            <a:r>
              <a:rPr lang="fr-CA" sz="4400">
                <a:solidFill>
                  <a:srgbClr val="EFB211"/>
                </a:solidFill>
                <a:latin typeface="Verdana" pitchFamily="34" charset="0"/>
              </a:rPr>
              <a:t>  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323850" y="1241425"/>
            <a:ext cx="6696075" cy="0"/>
          </a:xfrm>
          <a:prstGeom prst="line">
            <a:avLst/>
          </a:prstGeom>
          <a:ln w="25400">
            <a:solidFill>
              <a:srgbClr val="EFB2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908175" y="1330325"/>
            <a:ext cx="6732588" cy="0"/>
          </a:xfrm>
          <a:prstGeom prst="line">
            <a:avLst/>
          </a:prstGeom>
          <a:ln w="25400">
            <a:solidFill>
              <a:srgbClr val="EFB2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PLAISIR </a:t>
            </a: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EVALUATION</a:t>
            </a:r>
            <a:endParaRPr lang="fr-CA" sz="2800" b="1" dirty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+mn-cs"/>
            </a:endParaRPr>
          </a:p>
        </p:txBody>
      </p:sp>
      <p:sp>
        <p:nvSpPr>
          <p:cNvPr id="3084" name="Rectangle 6"/>
          <p:cNvSpPr>
            <a:spLocks noChangeArrowheads="1"/>
          </p:cNvSpPr>
          <p:nvPr/>
        </p:nvSpPr>
        <p:spPr bwMode="auto">
          <a:xfrm>
            <a:off x="644525" y="1830388"/>
            <a:ext cx="77724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1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Identifizierung der Person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644525" y="2636838"/>
            <a:ext cx="77724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10000"/>
              </a:spcBef>
              <a:buClr>
                <a:srgbClr val="EFB211"/>
              </a:buClr>
              <a:buFontTx/>
              <a:buChar char="»"/>
            </a:pPr>
            <a:r>
              <a:rPr lang="en-CA">
                <a:latin typeface="Verdana" pitchFamily="34" charset="0"/>
              </a:rPr>
              <a:t>Anamnese</a:t>
            </a:r>
            <a:endParaRPr lang="fr-CA">
              <a:latin typeface="Verdana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644525" y="3505200"/>
            <a:ext cx="77724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10000"/>
              </a:spcBef>
              <a:buClr>
                <a:srgbClr val="EFB211"/>
              </a:buClr>
              <a:buFontTx/>
              <a:buChar char="»"/>
            </a:pPr>
            <a:r>
              <a:rPr lang="en-CA">
                <a:latin typeface="Verdana" pitchFamily="34" charset="0"/>
              </a:rPr>
              <a:t>Erforderliche spezielle Leistungen</a:t>
            </a:r>
            <a:endParaRPr lang="fr-CA">
              <a:latin typeface="Verdana" pitchFamily="34" charset="0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644525" y="4343400"/>
            <a:ext cx="77724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10000"/>
              </a:spcBef>
              <a:buClr>
                <a:srgbClr val="EFB211"/>
              </a:buClr>
              <a:buFontTx/>
              <a:buChar char="»"/>
            </a:pPr>
            <a:r>
              <a:rPr lang="en-CA">
                <a:latin typeface="Verdana" pitchFamily="34" charset="0"/>
              </a:rPr>
              <a:t>Pflegeplan</a:t>
            </a:r>
            <a:endParaRPr lang="fr-CA">
              <a:latin typeface="Verdana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644525" y="5181600"/>
            <a:ext cx="77724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10000"/>
              </a:spcBef>
              <a:buClr>
                <a:srgbClr val="EFB211"/>
              </a:buClr>
              <a:buFontTx/>
              <a:buChar char="»"/>
            </a:pPr>
            <a:r>
              <a:rPr lang="en-CA">
                <a:latin typeface="Verdana" pitchFamily="34" charset="0"/>
              </a:rPr>
              <a:t>Messung des erforderlichen Pflegeaufwands</a:t>
            </a:r>
            <a:endParaRPr lang="fr-CA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/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52" name="Group 56"/>
          <p:cNvGraphicFramePr>
            <a:graphicFrameLocks noGrp="1"/>
          </p:cNvGraphicFramePr>
          <p:nvPr/>
        </p:nvGraphicFramePr>
        <p:xfrm>
          <a:off x="1066800" y="1708150"/>
          <a:ext cx="6858000" cy="1339852"/>
        </p:xfrm>
        <a:graphic>
          <a:graphicData uri="http://schemas.openxmlformats.org/drawingml/2006/table">
            <a:tbl>
              <a:tblPr/>
              <a:tblGrid>
                <a:gridCol w="2235200"/>
                <a:gridCol w="2311400"/>
                <a:gridCol w="2311400"/>
              </a:tblGrid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39" marB="45739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Name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Kode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Einrichtung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Beau Rivage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09999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Wohnbereich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Rive 3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03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Evaluierer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Sophie Haxe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09</a:t>
                      </a:r>
                    </a:p>
                  </a:txBody>
                  <a:tcPr marT="45739" marB="4573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524000" y="3276600"/>
            <a:ext cx="6248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fr-CA">
                <a:solidFill>
                  <a:schemeClr val="tx2"/>
                </a:solidFill>
                <a:latin typeface="Verdana" pitchFamily="34" charset="0"/>
              </a:rPr>
              <a:t>EVALUIERTE PERSON</a:t>
            </a:r>
          </a:p>
        </p:txBody>
      </p:sp>
      <p:graphicFrame>
        <p:nvGraphicFramePr>
          <p:cNvPr id="4205" name="Group 109"/>
          <p:cNvGraphicFramePr>
            <a:graphicFrameLocks noGrp="1"/>
          </p:cNvGraphicFramePr>
          <p:nvPr/>
        </p:nvGraphicFramePr>
        <p:xfrm>
          <a:off x="1066800" y="4137025"/>
          <a:ext cx="6858000" cy="1887536"/>
        </p:xfrm>
        <a:graphic>
          <a:graphicData uri="http://schemas.openxmlformats.org/drawingml/2006/table">
            <a:tbl>
              <a:tblPr/>
              <a:tblGrid>
                <a:gridCol w="4306888"/>
                <a:gridCol w="2551112"/>
              </a:tblGrid>
              <a:tr h="3348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Kode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PLAISIR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19290915FAAC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Evaluationsdatum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30.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November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2012 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Aufnahmedatum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in die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Einrichtung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1.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November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2012 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296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48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Geburtsdatum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15.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September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1929 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Geschlecht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weiblich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688" marB="4568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en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IDENTIFIZIERUNG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en-CA" dirty="0">
                <a:solidFill>
                  <a:schemeClr val="tx2"/>
                </a:solidFill>
                <a:latin typeface="Verdana" pitchFamily="34" charset="0"/>
                <a:cs typeface="+mn-cs"/>
              </a:rPr>
              <a:t>UMFELD DER EVALUATION</a:t>
            </a:r>
            <a:endParaRPr lang="fr-CA" dirty="0">
              <a:solidFill>
                <a:schemeClr val="tx2"/>
              </a:solidFill>
              <a:latin typeface="Verdana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4" name="Rectangle 4"/>
          <p:cNvSpPr>
            <a:spLocks noChangeArrowheads="1"/>
          </p:cNvSpPr>
          <p:nvPr/>
        </p:nvSpPr>
        <p:spPr bwMode="auto">
          <a:xfrm>
            <a:off x="611188" y="19050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Diagnosen nach ICD 10</a:t>
            </a:r>
          </a:p>
        </p:txBody>
      </p:sp>
      <p:sp>
        <p:nvSpPr>
          <p:cNvPr id="5135" name="Rectangle 4"/>
          <p:cNvSpPr>
            <a:spLocks noChangeArrowheads="1"/>
          </p:cNvSpPr>
          <p:nvPr/>
        </p:nvSpPr>
        <p:spPr bwMode="auto">
          <a:xfrm>
            <a:off x="611188" y="25908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Beeinträchtigungen nach ICIDH</a:t>
            </a:r>
          </a:p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endParaRPr lang="fr-CA">
              <a:latin typeface="Verdana" pitchFamily="34" charset="0"/>
            </a:endParaRPr>
          </a:p>
        </p:txBody>
      </p:sp>
      <p:sp>
        <p:nvSpPr>
          <p:cNvPr id="5136" name="Rectangle 4"/>
          <p:cNvSpPr>
            <a:spLocks noChangeArrowheads="1"/>
          </p:cNvSpPr>
          <p:nvPr/>
        </p:nvSpPr>
        <p:spPr bwMode="auto">
          <a:xfrm>
            <a:off x="611188" y="32766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Sich bewegen können</a:t>
            </a:r>
          </a:p>
        </p:txBody>
      </p:sp>
      <p:sp>
        <p:nvSpPr>
          <p:cNvPr id="5137" name="Rectangle 4"/>
          <p:cNvSpPr>
            <a:spLocks noChangeArrowheads="1"/>
          </p:cNvSpPr>
          <p:nvPr/>
        </p:nvSpPr>
        <p:spPr bwMode="auto">
          <a:xfrm>
            <a:off x="611188" y="39624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Psychische und sensorische Funktionen</a:t>
            </a:r>
          </a:p>
        </p:txBody>
      </p:sp>
      <p:sp>
        <p:nvSpPr>
          <p:cNvPr id="5138" name="Rectangle 4"/>
          <p:cNvSpPr>
            <a:spLocks noChangeArrowheads="1"/>
          </p:cNvSpPr>
          <p:nvPr/>
        </p:nvSpPr>
        <p:spPr bwMode="auto">
          <a:xfrm>
            <a:off x="611188" y="4648200"/>
            <a:ext cx="7772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Klasse der kognitiven Defizite</a:t>
            </a: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/>
      <p:bldP spid="5135" grpId="0"/>
      <p:bldP spid="5136" grpId="0"/>
      <p:bldP spid="5137" grpId="0"/>
      <p:bldP spid="51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+mn-cs"/>
              </a:rPr>
              <a:t>DIAGNOSEN NACH ICD 10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65163" y="1647825"/>
            <a:ext cx="8299450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Alzheimer-Krankheit, nicht näher bezeichnet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Osteoporose, nicht näher bezeichnet</a:t>
            </a:r>
          </a:p>
          <a:p>
            <a:pPr marL="342900" indent="-34290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Sonstige und nicht näher bezeichnete Krankheiten des Kreislaufsystems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N. n. bez. Diabetes mellitus, ohne Komplikationen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Arthrose, nicht näher bezeichnet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Glaukom, nicht näher bezeichnet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3" name="Group 3"/>
          <p:cNvGraphicFramePr>
            <a:graphicFrameLocks noGrp="1"/>
          </p:cNvGraphicFramePr>
          <p:nvPr/>
        </p:nvGraphicFramePr>
        <p:xfrm>
          <a:off x="285750" y="1179513"/>
          <a:ext cx="2533650" cy="4192587"/>
        </p:xfrm>
        <a:graphic>
          <a:graphicData uri="http://schemas.openxmlformats.org/drawingml/2006/table">
            <a:tbl>
              <a:tblPr/>
              <a:tblGrid>
                <a:gridCol w="25336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ighway Gothic Narrow" pitchFamily="2" charset="0"/>
                      </a:endParaRPr>
                    </a:p>
                  </a:txBody>
                  <a:tcPr marL="91438" marR="91438" marT="45700" marB="457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BEWEGEN KÖNNEN</a:t>
                      </a:r>
                    </a:p>
                  </a:txBody>
                  <a:tcPr marL="91438" marR="91438" marT="45700" marB="4570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4988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UNABHÄNGIGKEIT</a:t>
                      </a:r>
                    </a:p>
                  </a:txBody>
                  <a:tcPr marL="91438" marR="91438" marT="45700" marB="45700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000"/>
                      </a:srgbClr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INTERAKTION MIT DER UMGEBUNG</a:t>
                      </a:r>
                    </a:p>
                  </a:txBody>
                  <a:tcPr marL="91438" marR="91438" marT="45700" marB="4570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1007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SOZIALE BEZIEH-UNGEN/BEREICHE SICHERN U. GE- STALTEN KÖNNEN</a:t>
                      </a:r>
                    </a:p>
                  </a:txBody>
                  <a:tcPr marL="91438" marR="91438" marT="45700" marB="45700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000"/>
                      </a:srgbClr>
                    </a:solidFill>
                  </a:tcPr>
                </a:tc>
              </a:tr>
              <a:tr h="1164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BESCHÄFTIGEN</a:t>
                      </a:r>
                    </a:p>
                  </a:txBody>
                  <a:tcPr marL="91438" marR="91438" marT="45700" marB="4570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0978" name="Group 18"/>
          <p:cNvGraphicFramePr>
            <a:graphicFrameLocks noGrp="1"/>
          </p:cNvGraphicFramePr>
          <p:nvPr/>
        </p:nvGraphicFramePr>
        <p:xfrm>
          <a:off x="660400" y="5514975"/>
          <a:ext cx="7975600" cy="774700"/>
        </p:xfrm>
        <a:graphic>
          <a:graphicData uri="http://schemas.openxmlformats.org/drawingml/2006/table">
            <a:tbl>
              <a:tblPr/>
              <a:tblGrid>
                <a:gridCol w="2150988"/>
                <a:gridCol w="208234"/>
                <a:gridCol w="5616378"/>
              </a:tblGrid>
              <a:tr h="774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Kontakte</a:t>
                      </a:r>
                      <a:r>
                        <a:rPr kumimoji="0" lang="fr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zur</a:t>
                      </a:r>
                      <a:r>
                        <a:rPr kumimoji="0" lang="fr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Au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enwelt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17" marR="91417" marT="45663" marB="4566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17" marR="91417" marT="45663" marB="4566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180 </a:t>
                      </a:r>
                      <a:r>
                        <a:rPr kumimoji="0" lang="en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Kontakte</a:t>
                      </a:r>
                      <a:r>
                        <a:rPr kumimoji="0" lang="en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/ </a:t>
                      </a:r>
                      <a:r>
                        <a:rPr kumimoji="0" lang="en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Jahr</a:t>
                      </a:r>
                      <a:endParaRPr kumimoji="0" lang="en-CA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Ihre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Tochter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besucht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3 mal/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Woche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der 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Schwiegersohn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und der 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Enkel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1 mal/</a:t>
                      </a:r>
                      <a:r>
                        <a:rPr kumimoji="0" lang="en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Monat</a:t>
                      </a:r>
                      <a:r>
                        <a:rPr kumimoji="0" lang="en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  <a:endParaRPr kumimoji="0" lang="fr-CA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17" marR="91417" marT="45663" marB="4566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+mn-cs"/>
              </a:rPr>
              <a:t>NIVEAU DER BEEINTRÄCHTIGUNGEN NACH ICIDH</a:t>
            </a:r>
          </a:p>
        </p:txBody>
      </p:sp>
      <p:graphicFrame>
        <p:nvGraphicFramePr>
          <p:cNvPr id="41792" name="Group 832"/>
          <p:cNvGraphicFramePr>
            <a:graphicFrameLocks noGrp="1"/>
          </p:cNvGraphicFramePr>
          <p:nvPr/>
        </p:nvGraphicFramePr>
        <p:xfrm>
          <a:off x="2819400" y="1212850"/>
          <a:ext cx="5791200" cy="4156075"/>
        </p:xfrm>
        <a:graphic>
          <a:graphicData uri="http://schemas.openxmlformats.org/drawingml/2006/table">
            <a:tbl>
              <a:tblPr/>
              <a:tblGrid>
                <a:gridCol w="219851"/>
                <a:gridCol w="219851"/>
                <a:gridCol w="219851"/>
                <a:gridCol w="219851"/>
                <a:gridCol w="219851"/>
                <a:gridCol w="219851"/>
                <a:gridCol w="219851"/>
                <a:gridCol w="213643"/>
                <a:gridCol w="226059"/>
                <a:gridCol w="3812541"/>
              </a:tblGrid>
              <a:tr h="2743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  <a:endParaRPr kumimoji="0" lang="fr-CA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85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Stockwerk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des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Zimmers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beschränkt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8" marR="91438" marT="45701" marB="4570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Abhängigkeit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für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meisten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ihrer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Bedürfnisse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8" marR="91438" marT="45701" marB="4570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31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Schwere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Störungen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Interaktionsfähigkeit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8" marR="91438" marT="45701" marB="4570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77">
                <a:tc>
                  <a:txBody>
                    <a:bodyPr/>
                    <a:lstStyle/>
                    <a:p>
                      <a:endParaRPr lang="fr-CA" sz="1800" dirty="0"/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Primäre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Kontakte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sind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schwierig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8" marR="91438" marT="45701" marB="4570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37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sym typeface="Webdings" pitchFamily="18" charset="2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D3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Sehr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eingeschränkte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Beschäftigung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b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(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bezüglich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Art)</a:t>
                      </a:r>
                      <a:b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schaut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fern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nimmt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an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einigen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Aktivitäten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des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Zentrums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ist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aber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eher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passiv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8" marR="91438" marT="45701" marB="4570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857500" y="1728788"/>
            <a:ext cx="1704975" cy="3140075"/>
            <a:chOff x="2856756" y="1728104"/>
            <a:chExt cx="1705719" cy="3141056"/>
          </a:xfrm>
        </p:grpSpPr>
        <p:sp>
          <p:nvSpPr>
            <p:cNvPr id="13" name="Rectangle 12"/>
            <p:cNvSpPr/>
            <p:nvPr/>
          </p:nvSpPr>
          <p:spPr>
            <a:xfrm>
              <a:off x="2856756" y="2277551"/>
              <a:ext cx="1705719" cy="12545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fr-CA" sz="1000" b="1" dirty="0"/>
                <a:t>8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858345" y="2812705"/>
              <a:ext cx="1267378" cy="12545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fr-CA" sz="1000" b="1" dirty="0"/>
                <a:t>6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58345" y="3609879"/>
              <a:ext cx="1481783" cy="1270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fr-CA" sz="1000" b="1" dirty="0"/>
                <a:t>7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58345" y="4743708"/>
              <a:ext cx="1481783" cy="12545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fr-CA" sz="1000" b="1" dirty="0"/>
                <a:t>7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858345" y="1728104"/>
              <a:ext cx="1481783" cy="12545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lvl="1" algn="r">
                <a:defRPr/>
              </a:pPr>
              <a:r>
                <a:rPr lang="fr-CA" sz="1000" dirty="0"/>
                <a:t>   </a:t>
              </a:r>
              <a:r>
                <a:rPr lang="fr-CA" sz="1000" b="1" dirty="0"/>
                <a:t>7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21" name="Group 29"/>
          <p:cNvGraphicFramePr>
            <a:graphicFrameLocks noGrp="1"/>
          </p:cNvGraphicFramePr>
          <p:nvPr/>
        </p:nvGraphicFramePr>
        <p:xfrm>
          <a:off x="457200" y="1616075"/>
          <a:ext cx="3381375" cy="4170425"/>
        </p:xfrm>
        <a:graphic>
          <a:graphicData uri="http://schemas.openxmlformats.org/drawingml/2006/table">
            <a:tbl>
              <a:tblPr/>
              <a:tblGrid>
                <a:gridCol w="3381375"/>
              </a:tblGrid>
              <a:tr h="9412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GEBRAUCH DER EXTREMITÄTEN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21334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0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STURZRISIKO</a:t>
                      </a: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000"/>
                      </a:srgbClr>
                    </a:solidFill>
                  </a:tcPr>
                </a:tc>
              </a:tr>
              <a:tr h="21334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4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FAKTOREN, DIE </a:t>
                      </a: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DIE</a:t>
                      </a: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VERRINGERUNG ODER DEN VERLUST D. BEWEGUNGS- FÄHIGKEIT BEDINGEN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21334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30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TECHNISCHE HILFSMITTEL</a:t>
                      </a:r>
                    </a:p>
                  </a:txBody>
                  <a:tcPr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+mn-cs"/>
              </a:rPr>
              <a:t>SICH BEWEGEN KÖNNEN</a:t>
            </a:r>
          </a:p>
        </p:txBody>
      </p:sp>
      <p:graphicFrame>
        <p:nvGraphicFramePr>
          <p:cNvPr id="8226" name="Group 34"/>
          <p:cNvGraphicFramePr>
            <a:graphicFrameLocks noGrp="1"/>
          </p:cNvGraphicFramePr>
          <p:nvPr/>
        </p:nvGraphicFramePr>
        <p:xfrm>
          <a:off x="4116388" y="1612900"/>
          <a:ext cx="4387850" cy="4178300"/>
        </p:xfrm>
        <a:graphic>
          <a:graphicData uri="http://schemas.openxmlformats.org/drawingml/2006/table">
            <a:tbl>
              <a:tblPr/>
              <a:tblGrid>
                <a:gridCol w="4387850"/>
              </a:tblGrid>
              <a:tr h="94497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Einschränkungen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Hände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– Beine -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Wirbelsäule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b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Schmerzen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in den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Knien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geht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gebückt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Hände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zittern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4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5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Ja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39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8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Schwäche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Gebrechlichkeit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Psychische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Probleme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Gleichgewichtsstörungen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Gehwagen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–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Rollstuhl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mit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b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Rollstuhl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wird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hauptsächlich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benutzt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um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draussen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gehen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oder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wenn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müde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ist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ANAMNESE</a:t>
            </a:r>
            <a:r>
              <a:rPr lang="fr-CA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r>
              <a:rPr lang="fr-CA" sz="3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/>
            </a:r>
            <a:br>
              <a:rPr lang="fr-CA" sz="3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</a:br>
            <a:r>
              <a:rPr lang="fr-CA" sz="3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r>
              <a:rPr lang="fr-CA" sz="2400" dirty="0">
                <a:latin typeface="Verdana" pitchFamily="34" charset="0"/>
              </a:rPr>
              <a:t>PSYCHISCHE UND SENSORISCHE FUNKTIONEN</a:t>
            </a:r>
            <a:endParaRPr lang="fr-CA" sz="2400" dirty="0" smtClean="0">
              <a:latin typeface="Verdana" pitchFamily="34" charset="0"/>
            </a:endParaRPr>
          </a:p>
        </p:txBody>
      </p:sp>
      <p:graphicFrame>
        <p:nvGraphicFramePr>
          <p:cNvPr id="12354" name="Group 66"/>
          <p:cNvGraphicFramePr>
            <a:graphicFrameLocks noGrp="1"/>
          </p:cNvGraphicFramePr>
          <p:nvPr/>
        </p:nvGraphicFramePr>
        <p:xfrm>
          <a:off x="185738" y="2189163"/>
          <a:ext cx="8763000" cy="4124326"/>
        </p:xfrm>
        <a:graphic>
          <a:graphicData uri="http://schemas.openxmlformats.org/drawingml/2006/table">
            <a:tbl>
              <a:tblPr/>
              <a:tblGrid>
                <a:gridCol w="2441575"/>
                <a:gridCol w="735012"/>
                <a:gridCol w="714375"/>
                <a:gridCol w="723900"/>
                <a:gridCol w="723900"/>
                <a:gridCol w="3424238"/>
              </a:tblGrid>
              <a:tr h="557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KURZZEITGEDÄCHTNIS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ingdings 3" pitchFamily="18" charset="2"/>
                        </a:rPr>
                        <a:t>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vergisst leicht was man ihr sagt.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LANGZEITGEDÄCHTNIS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kann sich an vergangene Ereignisse erinnern, bringt aber die Daten durcheinander.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DENKEN (INHALT, GE- SCHWINDIGKEIT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Langsam.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WAHRNEHMUNGSFÄHIG-KEIT / AUFMERKSAMKEIT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Hat viel Schweirigkeiten sich zu konzentrieren.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BEWU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ßTSEIN / WACHZUSTAND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L</a:t>
                      </a: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ingdings 3" pitchFamily="18" charset="2"/>
                        </a:rPr>
                        <a:t>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8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ORIENTIERUNG </a:t>
                      </a:r>
                      <a:b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 </a:t>
                      </a: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RAUM </a:t>
                      </a: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PERSON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erkennt ihre Tochter und ihren Schwiegersohn. Sie weiss nicht immer wo sie ist. Sie fragt uns regelmä</a:t>
                      </a: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ßig nach dem Weg zu ihrem Zimmer.</a:t>
                      </a:r>
                      <a:endParaRPr kumimoji="0" lang="en-US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11"/>
          <p:cNvGraphicFramePr>
            <a:graphicFrameLocks noGrp="1"/>
          </p:cNvGraphicFramePr>
          <p:nvPr/>
        </p:nvGraphicFramePr>
        <p:xfrm>
          <a:off x="1845221" y="1206676"/>
          <a:ext cx="4116388" cy="941038"/>
        </p:xfrm>
        <a:graphic>
          <a:graphicData uri="http://schemas.openxmlformats.org/drawingml/2006/table">
            <a:tbl>
              <a:tblPr/>
              <a:tblGrid>
                <a:gridCol w="792088"/>
                <a:gridCol w="720080"/>
                <a:gridCol w="720080"/>
                <a:gridCol w="720080"/>
                <a:gridCol w="720080"/>
                <a:gridCol w="443980"/>
              </a:tblGrid>
              <a:tr h="94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ADÄQUAT</a:t>
                      </a: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LEICHT</a:t>
                      </a: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MÄ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IG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SCHWER </a:t>
                      </a:r>
                      <a:endParaRPr kumimoji="0" lang="fr-CA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ighway Gothic Wide" pitchFamily="2" charset="0"/>
                      </a:endParaRP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68" name="Group 56"/>
          <p:cNvGraphicFramePr>
            <a:graphicFrameLocks noGrp="1"/>
          </p:cNvGraphicFramePr>
          <p:nvPr/>
        </p:nvGraphicFramePr>
        <p:xfrm>
          <a:off x="185738" y="2239963"/>
          <a:ext cx="8763000" cy="4024499"/>
        </p:xfrm>
        <a:graphic>
          <a:graphicData uri="http://schemas.openxmlformats.org/drawingml/2006/table">
            <a:tbl>
              <a:tblPr/>
              <a:tblGrid>
                <a:gridCol w="2441575"/>
                <a:gridCol w="720725"/>
                <a:gridCol w="719137"/>
                <a:gridCol w="720725"/>
                <a:gridCol w="720725"/>
                <a:gridCol w="3440113"/>
              </a:tblGrid>
              <a:tr h="7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ENTSCHEIDUNGEN TREFFEN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ingdings 3" pitchFamily="18" charset="2"/>
                        </a:rPr>
                        <a:t>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Viel Schwierigkeiten. Hat nicht viel Lust.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85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SELBSTHILFE/BEDÜRF-NISSTEUERUNG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WILLE UND MOTIVATION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sagt, dass sie genug gearbeitet hat und bevorzugt nichts zu machen.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EMOTIONEN, AFFEKTE, STIMMUNGEN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L</a:t>
                      </a: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ingdings 3" pitchFamily="18" charset="2"/>
                        </a:rPr>
                        <a:t>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Stabil. Im Allgemeinen angepasst, aber macht oft ein trauriges Gesicht. Anhaltende Ängstlichkeit.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VERHALTEN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  <a:sym typeface="Wingdings 3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Manchmal verbale Aggressivität gegenüber bestimmten anderen Bewohnern. Umherirren, vor allem nachmittags.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+mn-cs"/>
              </a:rPr>
              <a:t>PSYCHISCHE UND SENSORISCHE FUNKTIONEN</a:t>
            </a:r>
          </a:p>
        </p:txBody>
      </p:sp>
      <p:graphicFrame>
        <p:nvGraphicFramePr>
          <p:cNvPr id="10451" name="Group 211"/>
          <p:cNvGraphicFramePr>
            <a:graphicFrameLocks noGrp="1"/>
          </p:cNvGraphicFramePr>
          <p:nvPr/>
        </p:nvGraphicFramePr>
        <p:xfrm>
          <a:off x="1835696" y="1249710"/>
          <a:ext cx="4116388" cy="941038"/>
        </p:xfrm>
        <a:graphic>
          <a:graphicData uri="http://schemas.openxmlformats.org/drawingml/2006/table">
            <a:tbl>
              <a:tblPr/>
              <a:tblGrid>
                <a:gridCol w="792088"/>
                <a:gridCol w="720080"/>
                <a:gridCol w="720080"/>
                <a:gridCol w="720080"/>
                <a:gridCol w="720080"/>
                <a:gridCol w="443980"/>
              </a:tblGrid>
              <a:tr h="94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ADÄQUAT</a:t>
                      </a: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LEICHT</a:t>
                      </a: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MÄ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IG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SCHWER </a:t>
                      </a:r>
                      <a:endParaRPr kumimoji="0" lang="fr-CA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ighway Gothic Wide" pitchFamily="2" charset="0"/>
                      </a:endParaRP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92" name="Group 56"/>
          <p:cNvGraphicFramePr>
            <a:graphicFrameLocks noGrp="1"/>
          </p:cNvGraphicFramePr>
          <p:nvPr/>
        </p:nvGraphicFramePr>
        <p:xfrm>
          <a:off x="185738" y="2239963"/>
          <a:ext cx="8763000" cy="3843610"/>
        </p:xfrm>
        <a:graphic>
          <a:graphicData uri="http://schemas.openxmlformats.org/drawingml/2006/table">
            <a:tbl>
              <a:tblPr/>
              <a:tblGrid>
                <a:gridCol w="2441575"/>
                <a:gridCol w="720725"/>
                <a:gridCol w="719137"/>
                <a:gridCol w="720725"/>
                <a:gridCol w="720725"/>
                <a:gridCol w="3440113"/>
              </a:tblGrid>
              <a:tr h="774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SPRACHE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Wingdings 2" pitchFamily="18" charset="2"/>
                        </a:rPr>
                        <a:t>A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  <a:sym typeface="Wingdings 3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8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SEHVERMÖGEN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GEHÖR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L</a:t>
                      </a: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 muss manchmal wiederholen. Hat kein Hörgerät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7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VERSTÄNDLICH MACHEN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  <a:sym typeface="Wingdings 3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drückt ihre Grundbedürf- nisse aus. Sie hat nicht wirklich eine Meinung und führt auch keine sozialen Gespräche.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7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ANDERE VERSTEHEN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  <a:sym typeface="Webdings" pitchFamily="18" charset="2"/>
                        </a:rPr>
                        <a:t>M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  <a:sym typeface="Wingdings 3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Times New Roman" pitchFamily="18" charset="0"/>
                        <a:sym typeface="Wingdings 2" pitchFamily="18" charset="2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folgt nur schwer einem Gespräch. Sie versteht nicht immer was man ihr sagt. Sie versteht einfache Mitteilungen.</a:t>
                      </a:r>
                    </a:p>
                  </a:txBody>
                  <a:tcPr marT="45707" marB="4570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+mn-cs"/>
              </a:rPr>
              <a:t>PSYCHISCHE UND SENSORISCHE FUNKTIONEN</a:t>
            </a:r>
          </a:p>
        </p:txBody>
      </p:sp>
      <p:graphicFrame>
        <p:nvGraphicFramePr>
          <p:cNvPr id="10451" name="Group 211"/>
          <p:cNvGraphicFramePr>
            <a:graphicFrameLocks noGrp="1"/>
          </p:cNvGraphicFramePr>
          <p:nvPr/>
        </p:nvGraphicFramePr>
        <p:xfrm>
          <a:off x="1835696" y="1249710"/>
          <a:ext cx="4116388" cy="941038"/>
        </p:xfrm>
        <a:graphic>
          <a:graphicData uri="http://schemas.openxmlformats.org/drawingml/2006/table">
            <a:tbl>
              <a:tblPr/>
              <a:tblGrid>
                <a:gridCol w="792088"/>
                <a:gridCol w="720080"/>
                <a:gridCol w="720080"/>
                <a:gridCol w="720080"/>
                <a:gridCol w="720080"/>
                <a:gridCol w="443980"/>
              </a:tblGrid>
              <a:tr h="94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>
                      <a:noFill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ADÄQUAT</a:t>
                      </a: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LEICHT</a:t>
                      </a: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MÄ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IG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SCHWER </a:t>
                      </a:r>
                      <a:endParaRPr kumimoji="0" lang="fr-CA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21" marB="45721" vert="vert2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ighway Gothic Wide" pitchFamily="2" charset="0"/>
                      </a:endParaRP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254000"/>
            <a:ext cx="8229600" cy="12827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ANAMNESE</a:t>
            </a:r>
            <a:r>
              <a:rPr lang="fr-CA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r>
              <a:rPr lang="fr-CA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 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+mn-cs"/>
              </a:rPr>
              <a:t>KLASSIFIZIERUNG DER PERSON NACH IHREM NIVEAU DER KOGNITIVEN DEFIZITE</a:t>
            </a: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593725" y="2317750"/>
            <a:ext cx="7989888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10000"/>
              </a:spcBef>
              <a:buClr>
                <a:srgbClr val="EFB211"/>
              </a:buClr>
            </a:pPr>
            <a:r>
              <a:rPr lang="fr-CA" sz="2000">
                <a:latin typeface="Verdana" pitchFamily="34" charset="0"/>
              </a:rPr>
              <a:t>Person ohne kognitive Defizite</a:t>
            </a: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593725" y="2874963"/>
            <a:ext cx="79898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10000"/>
              </a:spcBef>
              <a:buClr>
                <a:srgbClr val="EFB211"/>
              </a:buClr>
            </a:pPr>
            <a:r>
              <a:rPr lang="fr-CA" sz="2000">
                <a:latin typeface="Verdana" pitchFamily="34" charset="0"/>
              </a:rPr>
              <a:t>Person mit leichten kognitiven Defiziten</a:t>
            </a: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593725" y="3413125"/>
            <a:ext cx="79898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10000"/>
              </a:spcBef>
              <a:buClr>
                <a:srgbClr val="EFB211"/>
              </a:buClr>
            </a:pPr>
            <a:r>
              <a:rPr lang="fr-CA" sz="2000">
                <a:latin typeface="Verdana" pitchFamily="34" charset="0"/>
              </a:rPr>
              <a:t>Kooperative Person mit mä</a:t>
            </a:r>
            <a:r>
              <a:rPr lang="en-US" sz="2000">
                <a:latin typeface="Verdana" pitchFamily="34" charset="0"/>
                <a:cs typeface="Times New Roman" pitchFamily="18" charset="0"/>
              </a:rPr>
              <a:t>ßigen kognitiven Defiziten</a:t>
            </a:r>
            <a:endParaRPr lang="fr-CA" sz="2000">
              <a:latin typeface="Verdana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593725" y="3935413"/>
            <a:ext cx="7989888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10000"/>
              </a:spcBef>
              <a:buClr>
                <a:srgbClr val="EFB211"/>
              </a:buClr>
            </a:pPr>
            <a:r>
              <a:rPr lang="fr-CA" sz="2000">
                <a:latin typeface="Verdana" pitchFamily="34" charset="0"/>
              </a:rPr>
              <a:t>Nicht kooperative Person mit mä</a:t>
            </a:r>
            <a:r>
              <a:rPr lang="en-US" sz="2000">
                <a:latin typeface="Verdana" pitchFamily="34" charset="0"/>
                <a:cs typeface="Times New Roman" pitchFamily="18" charset="0"/>
              </a:rPr>
              <a:t>ßigen kognitiven Defiziten</a:t>
            </a:r>
            <a:r>
              <a:rPr lang="fr-CA" sz="2000">
                <a:latin typeface="Verdana" pitchFamily="34" charset="0"/>
              </a:rPr>
              <a:t> 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593725" y="4454525"/>
            <a:ext cx="7989888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10000"/>
              </a:spcBef>
              <a:buClr>
                <a:srgbClr val="EFB211"/>
              </a:buClr>
            </a:pPr>
            <a:r>
              <a:rPr lang="fr-CA" sz="2000">
                <a:latin typeface="Verdana" pitchFamily="34" charset="0"/>
              </a:rPr>
              <a:t>Aktive Person mit schweren kognitiven Defiziten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593725" y="4957763"/>
            <a:ext cx="79898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10000"/>
              </a:spcBef>
              <a:buClr>
                <a:srgbClr val="EFB211"/>
              </a:buClr>
            </a:pPr>
            <a:r>
              <a:rPr lang="fr-CA" sz="2000">
                <a:latin typeface="Verdana" pitchFamily="34" charset="0"/>
              </a:rPr>
              <a:t>Passive Person mit schweren kognitiven Defiziten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FB211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9" grpId="0"/>
      <p:bldP spid="19" grpId="1"/>
      <p:bldP spid="20" grpId="0"/>
      <p:bldP spid="20" grpId="1"/>
      <p:bldP spid="21" grpId="0"/>
      <p:bldP spid="2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29" name="Rectangle 2"/>
          <p:cNvSpPr>
            <a:spLocks noChangeArrowheads="1"/>
          </p:cNvSpPr>
          <p:nvPr/>
        </p:nvSpPr>
        <p:spPr bwMode="auto">
          <a:xfrm>
            <a:off x="247650" y="228600"/>
            <a:ext cx="8791575" cy="762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ERFORDERLICHE SPEZIELLE LEISTUNGEN</a:t>
            </a:r>
          </a:p>
        </p:txBody>
      </p:sp>
      <p:graphicFrame>
        <p:nvGraphicFramePr>
          <p:cNvPr id="13736" name="Group 424"/>
          <p:cNvGraphicFramePr>
            <a:graphicFrameLocks noGrp="1"/>
          </p:cNvGraphicFramePr>
          <p:nvPr/>
        </p:nvGraphicFramePr>
        <p:xfrm>
          <a:off x="323850" y="919163"/>
          <a:ext cx="2519363" cy="5386529"/>
        </p:xfrm>
        <a:graphic>
          <a:graphicData uri="http://schemas.openxmlformats.org/drawingml/2006/table">
            <a:tbl>
              <a:tblPr/>
              <a:tblGrid>
                <a:gridCol w="2519363"/>
              </a:tblGrid>
              <a:tr h="335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ARZTVISITEN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214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8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REHABILITATIONS- THERAPIE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  <a:tr h="2133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8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ERHALTENE PFLEGERISCHE MA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ßNAHMEN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2133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77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BEHANDLUNGEN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  <a:tr h="214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D9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42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VERWENDUNG VON FREIHEITSBE- SCHRÄNKENDEN/    -ENTZIEHENDEN MA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ßNAHMEN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393" name="Group 81"/>
          <p:cNvGraphicFramePr>
            <a:graphicFrameLocks noGrp="1"/>
          </p:cNvGraphicFramePr>
          <p:nvPr/>
        </p:nvGraphicFramePr>
        <p:xfrm>
          <a:off x="3048000" y="919163"/>
          <a:ext cx="5846763" cy="5392736"/>
        </p:xfrm>
        <a:graphic>
          <a:graphicData uri="http://schemas.openxmlformats.org/drawingml/2006/table">
            <a:tbl>
              <a:tblPr/>
              <a:tblGrid>
                <a:gridCol w="5846763"/>
              </a:tblGrid>
              <a:tr h="3350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Arztvisite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1 /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Monat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6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0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Physiotherapie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3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Sitzungen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je 20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/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Woche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0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Ergotherapie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1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Sitzung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45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/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Woche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6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Ausscheiden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können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7 Tage /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Woche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/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kleiden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können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: 6 Tage /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Woche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6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0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Ulcus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cruris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/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Rechtes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Bein</a:t>
                      </a:r>
                      <a:endParaRPr kumimoji="0" lang="fr-CA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0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Druckgeschwür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1. – 2. Grades /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Stei</a:t>
                      </a: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bein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0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Fu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pflege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(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durch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Fu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pflegerin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) /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Hühnerauge</a:t>
                      </a:r>
                      <a:endParaRPr kumimoji="0" lang="fr-CA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6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86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Psychopharmaka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cs typeface="Arial" pitchFamily="34" charset="0"/>
                        </a:rPr>
                        <a:t>OFT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/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Stilnox</a:t>
                      </a:r>
                      <a:endParaRPr kumimoji="0" lang="fr-CA" sz="1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309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Bettgitter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cs typeface="Arial" pitchFamily="34" charset="0"/>
                        </a:rPr>
                        <a:t>OFT</a:t>
                      </a:r>
                      <a:endParaRPr kumimoji="0" lang="fr-CA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37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Kontrollierter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Ausgang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au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erhalb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des </a:t>
                      </a: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Wohnbereichs</a:t>
                      </a: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cs typeface="Arial" pitchFamily="34" charset="0"/>
                        </a:rPr>
                        <a:t>OFT</a:t>
                      </a:r>
                      <a:endParaRPr kumimoji="0" lang="fr-CA" sz="1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trägt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Alarm-Armband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Rectangle 2"/>
          <p:cNvSpPr>
            <a:spLocks noChangeArrowheads="1"/>
          </p:cNvSpPr>
          <p:nvPr/>
        </p:nvSpPr>
        <p:spPr bwMode="auto"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PFLEGEPLAN</a:t>
            </a:r>
            <a:r>
              <a:rPr lang="fr-CA" sz="4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4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endParaRPr lang="fr-CA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+mn-cs"/>
            </a:endParaRPr>
          </a:p>
        </p:txBody>
      </p:sp>
      <p:sp>
        <p:nvSpPr>
          <p:cNvPr id="14346" name="Text Box 63"/>
          <p:cNvSpPr txBox="1">
            <a:spLocks noChangeArrowheads="1"/>
          </p:cNvSpPr>
          <p:nvPr/>
        </p:nvSpPr>
        <p:spPr bwMode="auto">
          <a:xfrm>
            <a:off x="560696" y="1982171"/>
            <a:ext cx="80772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  <a:buClr>
                <a:srgbClr val="EFB211"/>
              </a:buClr>
              <a:buFontTx/>
              <a:buChar char="»"/>
            </a:pPr>
            <a:r>
              <a:rPr lang="fr-CA" sz="2200" dirty="0">
                <a:latin typeface="Verdana" pitchFamily="34" charset="0"/>
              </a:rPr>
              <a:t>  </a:t>
            </a:r>
            <a:r>
              <a:rPr lang="fr-CA" sz="2200" dirty="0" err="1">
                <a:latin typeface="Verdana" pitchFamily="34" charset="0"/>
              </a:rPr>
              <a:t>Erforderliche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Grundpflege</a:t>
            </a:r>
            <a:endParaRPr lang="fr-CA" sz="2200" dirty="0">
              <a:latin typeface="Verdana" pitchFamily="34" charset="0"/>
            </a:endParaRPr>
          </a:p>
        </p:txBody>
      </p:sp>
      <p:sp>
        <p:nvSpPr>
          <p:cNvPr id="6" name="Text Box 63"/>
          <p:cNvSpPr txBox="1">
            <a:spLocks noChangeArrowheads="1"/>
          </p:cNvSpPr>
          <p:nvPr/>
        </p:nvSpPr>
        <p:spPr bwMode="auto">
          <a:xfrm>
            <a:off x="566848" y="3070121"/>
            <a:ext cx="80772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  <a:buClr>
                <a:srgbClr val="EFB211"/>
              </a:buClr>
              <a:buFontTx/>
              <a:buChar char="»"/>
            </a:pPr>
            <a:r>
              <a:rPr lang="fr-CA" sz="2200" dirty="0">
                <a:latin typeface="Verdana" pitchFamily="34" charset="0"/>
              </a:rPr>
              <a:t>  </a:t>
            </a:r>
            <a:r>
              <a:rPr lang="fr-CA" sz="2200" dirty="0" err="1">
                <a:latin typeface="Verdana" pitchFamily="34" charset="0"/>
              </a:rPr>
              <a:t>Erforderliche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zwischenmenschliche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 smtClean="0">
                <a:latin typeface="Verdana" pitchFamily="34" charset="0"/>
              </a:rPr>
              <a:t>Pflege</a:t>
            </a:r>
            <a:endParaRPr lang="fr-CA" sz="2200" dirty="0">
              <a:latin typeface="Verdana" pitchFamily="34" charset="0"/>
            </a:endParaRPr>
          </a:p>
        </p:txBody>
      </p:sp>
      <p:sp>
        <p:nvSpPr>
          <p:cNvPr id="7" name="Text Box 63"/>
          <p:cNvSpPr txBox="1">
            <a:spLocks noChangeArrowheads="1"/>
          </p:cNvSpPr>
          <p:nvPr/>
        </p:nvSpPr>
        <p:spPr bwMode="auto">
          <a:xfrm>
            <a:off x="558312" y="4149328"/>
            <a:ext cx="80772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  <a:buClr>
                <a:srgbClr val="EFB211"/>
              </a:buClr>
              <a:buFontTx/>
              <a:buChar char="»"/>
            </a:pPr>
            <a:r>
              <a:rPr lang="fr-CA" sz="2200" dirty="0">
                <a:latin typeface="Verdana" pitchFamily="34" charset="0"/>
              </a:rPr>
              <a:t>  </a:t>
            </a:r>
            <a:r>
              <a:rPr lang="fr-CA" sz="2200" dirty="0" err="1">
                <a:latin typeface="Verdana" pitchFamily="34" charset="0"/>
              </a:rPr>
              <a:t>Erforderliche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Pflegetechniken</a:t>
            </a:r>
            <a:endParaRPr lang="fr-CA" sz="22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Rectangle 2"/>
          <p:cNvSpPr>
            <a:spLocks noChangeArrowheads="1"/>
          </p:cNvSpPr>
          <p:nvPr/>
        </p:nvSpPr>
        <p:spPr bwMode="auto"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PFLEGEPLAN</a:t>
            </a:r>
            <a:r>
              <a:rPr lang="fr-CA" sz="4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/>
            </a:r>
            <a:br>
              <a:rPr lang="fr-CA" sz="4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</a:br>
            <a:endParaRPr lang="fr-CA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+mn-cs"/>
            </a:endParaRPr>
          </a:p>
        </p:txBody>
      </p:sp>
      <p:sp>
        <p:nvSpPr>
          <p:cNvPr id="14346" name="Text Box 63"/>
          <p:cNvSpPr txBox="1">
            <a:spLocks noChangeArrowheads="1"/>
          </p:cNvSpPr>
          <p:nvPr/>
        </p:nvSpPr>
        <p:spPr bwMode="auto">
          <a:xfrm>
            <a:off x="533400" y="933450"/>
            <a:ext cx="80772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  <a:buClr>
                <a:srgbClr val="EFB211"/>
              </a:buClr>
              <a:buFontTx/>
              <a:buChar char="»"/>
            </a:pPr>
            <a:r>
              <a:rPr lang="fr-CA" sz="2200" b="1" dirty="0">
                <a:latin typeface="Verdana" pitchFamily="34" charset="0"/>
              </a:rPr>
              <a:t>  </a:t>
            </a:r>
            <a:r>
              <a:rPr lang="fr-CA" sz="2200" b="1" dirty="0" err="1">
                <a:latin typeface="Verdana" pitchFamily="34" charset="0"/>
              </a:rPr>
              <a:t>Erforderliche</a:t>
            </a:r>
            <a:r>
              <a:rPr lang="fr-CA" sz="2200" b="1" dirty="0">
                <a:latin typeface="Verdana" pitchFamily="34" charset="0"/>
              </a:rPr>
              <a:t> </a:t>
            </a:r>
            <a:r>
              <a:rPr lang="fr-CA" sz="2200" b="1" dirty="0" err="1">
                <a:latin typeface="Verdana" pitchFamily="34" charset="0"/>
              </a:rPr>
              <a:t>Grundpflege</a:t>
            </a:r>
            <a:endParaRPr lang="fr-CA" sz="2200" b="1" dirty="0">
              <a:latin typeface="Verdana" pitchFamily="34" charset="0"/>
            </a:endParaRPr>
          </a:p>
        </p:txBody>
      </p:sp>
      <p:sp>
        <p:nvSpPr>
          <p:cNvPr id="6" name="Text Box 63"/>
          <p:cNvSpPr txBox="1">
            <a:spLocks noChangeArrowheads="1"/>
          </p:cNvSpPr>
          <p:nvPr/>
        </p:nvSpPr>
        <p:spPr bwMode="auto">
          <a:xfrm>
            <a:off x="533400" y="1341438"/>
            <a:ext cx="8610600" cy="198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Essen </a:t>
            </a:r>
            <a:r>
              <a:rPr lang="fr-CA" sz="2200" dirty="0" err="1">
                <a:latin typeface="Verdana" pitchFamily="34" charset="0"/>
              </a:rPr>
              <a:t>und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trinken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können</a:t>
            </a:r>
            <a:endParaRPr lang="fr-CA" sz="2200" dirty="0">
              <a:latin typeface="Verdana" pitchFamily="34" charset="0"/>
            </a:endParaRPr>
          </a:p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Ausscheiden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können</a:t>
            </a:r>
            <a:endParaRPr lang="fr-CA" sz="2200" dirty="0">
              <a:latin typeface="Verdana" pitchFamily="34" charset="0"/>
            </a:endParaRPr>
          </a:p>
          <a:p>
            <a:pPr lvl="1" eaLnBrk="0" hangingPunct="0">
              <a:spcBef>
                <a:spcPct val="20000"/>
              </a:spcBef>
              <a:buFontTx/>
              <a:buChar char="–"/>
              <a:tabLst>
                <a:tab pos="723900" algn="l"/>
              </a:tabLst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Sich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pflegen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können</a:t>
            </a:r>
            <a:r>
              <a:rPr lang="fr-CA" sz="2200" dirty="0">
                <a:latin typeface="Verdana" pitchFamily="34" charset="0"/>
              </a:rPr>
              <a:t> (</a:t>
            </a:r>
            <a:r>
              <a:rPr lang="fr-CA" sz="2200" dirty="0" err="1">
                <a:latin typeface="Verdana" pitchFamily="34" charset="0"/>
              </a:rPr>
              <a:t>sich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waschen</a:t>
            </a:r>
            <a:r>
              <a:rPr lang="fr-CA" sz="2200" dirty="0">
                <a:latin typeface="Verdana" pitchFamily="34" charset="0"/>
              </a:rPr>
              <a:t>, </a:t>
            </a:r>
            <a:r>
              <a:rPr lang="fr-CA" sz="2200" dirty="0" err="1">
                <a:latin typeface="Verdana" pitchFamily="34" charset="0"/>
              </a:rPr>
              <a:t>pflegen</a:t>
            </a:r>
            <a:r>
              <a:rPr lang="fr-CA" sz="2200" dirty="0">
                <a:latin typeface="Verdana" pitchFamily="34" charset="0"/>
              </a:rPr>
              <a:t>, </a:t>
            </a:r>
            <a:r>
              <a:rPr lang="fr-CA" sz="2200" dirty="0" err="1">
                <a:latin typeface="Verdana" pitchFamily="34" charset="0"/>
              </a:rPr>
              <a:t>kleiden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smtClean="0">
                <a:latin typeface="Verdana" pitchFamily="34" charset="0"/>
              </a:rPr>
              <a:t>	</a:t>
            </a:r>
            <a:r>
              <a:rPr lang="fr-CA" sz="2200" dirty="0" err="1" smtClean="0">
                <a:latin typeface="Verdana" pitchFamily="34" charset="0"/>
              </a:rPr>
              <a:t>können</a:t>
            </a:r>
            <a:r>
              <a:rPr lang="fr-CA" sz="2200" dirty="0">
                <a:latin typeface="Verdana" pitchFamily="34" charset="0"/>
              </a:rPr>
              <a:t>)</a:t>
            </a:r>
          </a:p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Sich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bewegen</a:t>
            </a: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können</a:t>
            </a:r>
            <a:endParaRPr lang="fr-CA" sz="2200" dirty="0">
              <a:latin typeface="Verdana" pitchFamily="34" charset="0"/>
            </a:endParaRPr>
          </a:p>
        </p:txBody>
      </p:sp>
      <p:sp>
        <p:nvSpPr>
          <p:cNvPr id="7" name="Text Box 63"/>
          <p:cNvSpPr txBox="1">
            <a:spLocks noChangeArrowheads="1"/>
          </p:cNvSpPr>
          <p:nvPr/>
        </p:nvSpPr>
        <p:spPr bwMode="auto">
          <a:xfrm>
            <a:off x="533400" y="4581128"/>
            <a:ext cx="80772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Atmung</a:t>
            </a:r>
            <a:endParaRPr lang="fr-CA" sz="2200" dirty="0">
              <a:latin typeface="Verdana" pitchFamily="34" charset="0"/>
            </a:endParaRPr>
          </a:p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Medikamente</a:t>
            </a:r>
            <a:endParaRPr lang="fr-CA" sz="2200" dirty="0">
              <a:latin typeface="Verdana" pitchFamily="34" charset="0"/>
            </a:endParaRPr>
          </a:p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Behandlungen</a:t>
            </a:r>
            <a:endParaRPr lang="fr-CA" sz="2200" dirty="0">
              <a:latin typeface="Verdana" pitchFamily="34" charset="0"/>
            </a:endParaRPr>
          </a:p>
          <a:p>
            <a:pPr lvl="1" eaLnBrk="0" hangingPunct="0">
              <a:spcBef>
                <a:spcPct val="20000"/>
              </a:spcBef>
              <a:buFontTx/>
              <a:buChar char="–"/>
            </a:pPr>
            <a:r>
              <a:rPr lang="fr-CA" sz="2200" dirty="0">
                <a:latin typeface="Verdana" pitchFamily="34" charset="0"/>
              </a:rPr>
              <a:t> </a:t>
            </a:r>
            <a:r>
              <a:rPr lang="fr-CA" sz="2200" dirty="0" err="1">
                <a:latin typeface="Verdana" pitchFamily="34" charset="0"/>
              </a:rPr>
              <a:t>Diagnostische</a:t>
            </a:r>
            <a:r>
              <a:rPr lang="fr-CA" sz="2200" dirty="0">
                <a:latin typeface="Verdana" pitchFamily="34" charset="0"/>
              </a:rPr>
              <a:t> Ma</a:t>
            </a:r>
            <a:r>
              <a:rPr lang="en-US" sz="2200" dirty="0" err="1">
                <a:latin typeface="Verdana" pitchFamily="34" charset="0"/>
                <a:cs typeface="Times New Roman" pitchFamily="18" charset="0"/>
              </a:rPr>
              <a:t>ßnahmen</a:t>
            </a:r>
            <a:endParaRPr lang="en-US" sz="2200" dirty="0">
              <a:cs typeface="Times New Roman" pitchFamily="18" charset="0"/>
            </a:endParaRPr>
          </a:p>
        </p:txBody>
      </p:sp>
      <p:sp>
        <p:nvSpPr>
          <p:cNvPr id="8" name="Text Box 63"/>
          <p:cNvSpPr txBox="1">
            <a:spLocks noChangeArrowheads="1"/>
          </p:cNvSpPr>
          <p:nvPr/>
        </p:nvSpPr>
        <p:spPr bwMode="auto">
          <a:xfrm>
            <a:off x="535784" y="3501008"/>
            <a:ext cx="80772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  <a:buClr>
                <a:srgbClr val="EFB211"/>
              </a:buClr>
              <a:buFontTx/>
              <a:buChar char="»"/>
            </a:pPr>
            <a:r>
              <a:rPr lang="fr-CA" sz="2200" b="1" dirty="0">
                <a:latin typeface="Verdana" pitchFamily="34" charset="0"/>
              </a:rPr>
              <a:t>  </a:t>
            </a:r>
            <a:r>
              <a:rPr lang="fr-CA" sz="2200" b="1" dirty="0" err="1">
                <a:latin typeface="Verdana" pitchFamily="34" charset="0"/>
              </a:rPr>
              <a:t>Erforderliche</a:t>
            </a:r>
            <a:r>
              <a:rPr lang="fr-CA" sz="2200" b="1" dirty="0">
                <a:latin typeface="Verdana" pitchFamily="34" charset="0"/>
              </a:rPr>
              <a:t> </a:t>
            </a:r>
            <a:r>
              <a:rPr lang="fr-CA" sz="2200" b="1" dirty="0" err="1">
                <a:latin typeface="Verdana" pitchFamily="34" charset="0"/>
              </a:rPr>
              <a:t>zwischenmenschliche</a:t>
            </a:r>
            <a:r>
              <a:rPr lang="fr-CA" sz="2200" b="1" dirty="0">
                <a:latin typeface="Verdana" pitchFamily="34" charset="0"/>
              </a:rPr>
              <a:t> </a:t>
            </a:r>
            <a:r>
              <a:rPr lang="fr-CA" sz="2200" b="1" dirty="0" err="1" smtClean="0">
                <a:latin typeface="Verdana" pitchFamily="34" charset="0"/>
              </a:rPr>
              <a:t>Pflege</a:t>
            </a:r>
            <a:endParaRPr lang="fr-CA" sz="2200" b="1" dirty="0">
              <a:latin typeface="Verdana" pitchFamily="34" charset="0"/>
            </a:endParaRPr>
          </a:p>
        </p:txBody>
      </p:sp>
      <p:sp>
        <p:nvSpPr>
          <p:cNvPr id="9" name="Text Box 63"/>
          <p:cNvSpPr txBox="1">
            <a:spLocks noChangeArrowheads="1"/>
          </p:cNvSpPr>
          <p:nvPr/>
        </p:nvSpPr>
        <p:spPr bwMode="auto">
          <a:xfrm>
            <a:off x="535784" y="4150241"/>
            <a:ext cx="80772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0" hangingPunct="0">
              <a:spcBef>
                <a:spcPct val="50000"/>
              </a:spcBef>
              <a:buClr>
                <a:srgbClr val="EFB211"/>
              </a:buClr>
              <a:buFontTx/>
              <a:buChar char="»"/>
            </a:pPr>
            <a:r>
              <a:rPr lang="fr-CA" sz="2200" b="1" dirty="0">
                <a:latin typeface="Verdana" pitchFamily="34" charset="0"/>
              </a:rPr>
              <a:t> </a:t>
            </a:r>
            <a:r>
              <a:rPr lang="fr-CA" sz="2200" b="1" dirty="0" smtClean="0">
                <a:latin typeface="Verdana" pitchFamily="34" charset="0"/>
              </a:rPr>
              <a:t> </a:t>
            </a:r>
            <a:r>
              <a:rPr lang="fr-CA" sz="2200" b="1" dirty="0" err="1" smtClean="0">
                <a:latin typeface="Verdana" pitchFamily="34" charset="0"/>
              </a:rPr>
              <a:t>Erforderliche</a:t>
            </a:r>
            <a:r>
              <a:rPr lang="fr-CA" sz="2200" b="1" dirty="0" smtClean="0">
                <a:latin typeface="Verdana" pitchFamily="34" charset="0"/>
              </a:rPr>
              <a:t> </a:t>
            </a:r>
            <a:r>
              <a:rPr lang="fr-CA" sz="2200" b="1" dirty="0" err="1">
                <a:latin typeface="Verdana" pitchFamily="34" charset="0"/>
              </a:rPr>
              <a:t>Pflegetechniken</a:t>
            </a:r>
            <a:endParaRPr lang="fr-CA" sz="2200" b="1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95288" y="152400"/>
            <a:ext cx="8280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PFLEGEPLAN</a:t>
            </a:r>
            <a:r>
              <a:rPr lang="fr-CA" sz="4400" dirty="0">
                <a:solidFill>
                  <a:schemeClr val="tx2"/>
                </a:solidFill>
                <a:latin typeface="Verdana" pitchFamily="34" charset="0"/>
                <a:cs typeface="+mn-cs"/>
              </a:rPr>
              <a:t/>
            </a:r>
            <a:br>
              <a:rPr lang="fr-CA" sz="4400" dirty="0">
                <a:solidFill>
                  <a:schemeClr val="tx2"/>
                </a:solidFill>
                <a:latin typeface="Verdana" pitchFamily="34" charset="0"/>
                <a:cs typeface="+mn-cs"/>
              </a:rPr>
            </a:br>
            <a:r>
              <a:rPr lang="fr-CA" sz="1900" dirty="0">
                <a:solidFill>
                  <a:schemeClr val="tx2"/>
                </a:solidFill>
                <a:latin typeface="Verdana" pitchFamily="34" charset="0"/>
                <a:cs typeface="+mn-cs"/>
              </a:rPr>
              <a:t>ERFORDERLICHE GRUNDPFLEGE – ESSEN UND TRINKEN KÖNNEN</a:t>
            </a:r>
          </a:p>
        </p:txBody>
      </p:sp>
      <p:graphicFrame>
        <p:nvGraphicFramePr>
          <p:cNvPr id="4" name="Group 72"/>
          <p:cNvGraphicFramePr>
            <a:graphicFrameLocks noGrp="1"/>
          </p:cNvGraphicFramePr>
          <p:nvPr/>
        </p:nvGraphicFramePr>
        <p:xfrm>
          <a:off x="414338" y="1265238"/>
          <a:ext cx="8229600" cy="4946674"/>
        </p:xfrm>
        <a:graphic>
          <a:graphicData uri="http://schemas.openxmlformats.org/drawingml/2006/table">
            <a:tbl>
              <a:tblPr/>
              <a:tblGrid>
                <a:gridCol w="5453062"/>
                <a:gridCol w="1389063"/>
                <a:gridCol w="1387475"/>
              </a:tblGrid>
              <a:tr h="3352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3525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FRÜHSTÜCK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teilweise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;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Stockwerk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des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Zimmers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endParaRPr kumimoji="0" lang="fr-CA" sz="13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muss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Brot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bestreichen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8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59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0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MITTAGESSEN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anleiten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motivieren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;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anderes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Stockwerk</a:t>
                      </a:r>
                      <a:r>
                        <a:rPr kumimoji="0" lang="fr-CA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Mittag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MITTAGESSEN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teilweise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;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anderes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Stockwerk</a:t>
                      </a:r>
                      <a:r>
                        <a:rPr kumimoji="0" lang="fr-CA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Mittag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 muss ihre Nahrung zerschneiden.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ABENDESSEN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anleiten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motivieren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;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anderes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Stockwerk</a:t>
                      </a:r>
                      <a:r>
                        <a:rPr kumimoji="0" lang="fr-CA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18 Uhr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ABENDESSEN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teilweise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;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anderes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Stockwerk</a:t>
                      </a:r>
                      <a:endParaRPr kumimoji="0" lang="fr-CA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18 Uhr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 muss ihre Nahrung zerschneiden.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71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ZWISCHENMAHLZEIT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anleiten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motivieren</a:t>
                      </a:r>
                      <a:endParaRPr kumimoji="0" lang="fr-CA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14 Uhr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FLÜSSIGKEITSZUFUHR (oral)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anleiten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motivieren</a:t>
                      </a:r>
                      <a:endParaRPr kumimoji="0" lang="fr-CA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-   21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MENÜVORDRUCK VERVOLLSTÄNDIGEN :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</a:t>
                      </a:r>
                      <a:r>
                        <a:rPr kumimoji="0" lang="fr-CA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endParaRPr kumimoji="0" lang="fr-CA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Uhr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Schwierigkeiten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Menü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lesen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Wahl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treffen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39750" y="152400"/>
            <a:ext cx="8208963" cy="1404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PFLEGEPLAN</a:t>
            </a:r>
            <a:r>
              <a:rPr lang="fr-CA" sz="4400" dirty="0">
                <a:solidFill>
                  <a:schemeClr val="tx2"/>
                </a:solidFill>
                <a:latin typeface="Verdana" pitchFamily="34" charset="0"/>
                <a:cs typeface="+mn-cs"/>
              </a:rPr>
              <a:t/>
            </a:r>
            <a:br>
              <a:rPr lang="fr-CA" sz="4400" dirty="0">
                <a:solidFill>
                  <a:schemeClr val="tx2"/>
                </a:solidFill>
                <a:latin typeface="Verdana" pitchFamily="34" charset="0"/>
                <a:cs typeface="+mn-cs"/>
              </a:rPr>
            </a:br>
            <a:r>
              <a:rPr lang="fr-CA" sz="1900" dirty="0">
                <a:solidFill>
                  <a:schemeClr val="tx2"/>
                </a:solidFill>
                <a:latin typeface="Verdana" pitchFamily="34" charset="0"/>
                <a:cs typeface="+mn-cs"/>
              </a:rPr>
              <a:t>ERFORDERLICHE GRUNDPFLEGE – AUSSCHEIDEN KÖNNEN</a:t>
            </a:r>
          </a:p>
        </p:txBody>
      </p:sp>
      <p:graphicFrame>
        <p:nvGraphicFramePr>
          <p:cNvPr id="4" name="Group 43"/>
          <p:cNvGraphicFramePr>
            <a:graphicFrameLocks noGrp="1"/>
          </p:cNvGraphicFramePr>
          <p:nvPr/>
        </p:nvGraphicFramePr>
        <p:xfrm>
          <a:off x="539750" y="1412875"/>
          <a:ext cx="8229600" cy="4481515"/>
        </p:xfrm>
        <a:graphic>
          <a:graphicData uri="http://schemas.openxmlformats.org/drawingml/2006/table">
            <a:tbl>
              <a:tblPr/>
              <a:tblGrid>
                <a:gridCol w="5318125"/>
                <a:gridCol w="1455738"/>
                <a:gridCol w="1455737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 DIE TOILETTE GEHEN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Hilfe, im Zimmer, ohne Lifter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Nacht = 1x</a:t>
                      </a:r>
                      <a:b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 = 5x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692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geht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manchmal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allein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Toilette, aber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oft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denkt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nicht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daran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Man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begleitet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bestimmten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Toilette,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um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Inkontinenz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vermeiden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Man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beim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Hinsitzen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Wiederaufstehen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353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 BEI URININKONTINENZ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DFs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Nacht = 1x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79533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nässt nachts manchmal ihre Schutzvorlage ein. Tagsüber trägt sie eine Inkontinenzeinlage, die sie aber nur selten einnässt. Sie hat keine Stuhlinkontinenz.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353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DARMSPÜLUNG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 bis 500 ml ; vollständige Hilfe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dMDFsS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Uhr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3" marB="45713" anchor="ctr" horzOverflow="overflow">
                    <a:lnL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Practo Clyss, da das Zäpfchen unwirksam war.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94" name="Group 42"/>
          <p:cNvGraphicFramePr>
            <a:graphicFrameLocks noGrp="1"/>
          </p:cNvGraphicFramePr>
          <p:nvPr/>
        </p:nvGraphicFramePr>
        <p:xfrm>
          <a:off x="381000" y="1381125"/>
          <a:ext cx="8380413" cy="3697511"/>
        </p:xfrm>
        <a:graphic>
          <a:graphicData uri="http://schemas.openxmlformats.org/drawingml/2006/table">
            <a:tbl>
              <a:tblPr/>
              <a:tblGrid>
                <a:gridCol w="5562600"/>
                <a:gridCol w="1382713"/>
                <a:gridCol w="1435100"/>
              </a:tblGrid>
              <a:tr h="99364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WASCHEN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84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TAGE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3526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TEILKÖRPERPFLEGE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am Waschbecken ; vollständige Hilfe ; mit ständiger Anwesenheit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7 Uhr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5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3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 muss bei ihr bleiben, um ihr Anweisungen zu geben.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6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GANZKÖRPERPFLEGE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 der Dusche ; vollständige Hilfe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Uhr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5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HAARE WASCHEN/SPÜLEN</a:t>
                      </a: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vollständige Hilfe</a:t>
                      </a: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Uhr</a:t>
                      </a:r>
                    </a:p>
                  </a:txBody>
                  <a:tcPr marT="45729" marB="4572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65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29" marB="45729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52400"/>
            <a:ext cx="9144000" cy="1404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/>
            <a:r>
              <a:rPr lang="fr-CA" sz="2800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fr-CA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ERFORDERLICHE GRUNDPFLEGE – SICH PFLEGEN KÖNNEN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13" name="Group 37"/>
          <p:cNvGraphicFramePr>
            <a:graphicFrameLocks noGrp="1"/>
          </p:cNvGraphicFramePr>
          <p:nvPr/>
        </p:nvGraphicFramePr>
        <p:xfrm>
          <a:off x="395288" y="1981200"/>
          <a:ext cx="8304212" cy="3581494"/>
        </p:xfrm>
        <a:graphic>
          <a:graphicData uri="http://schemas.openxmlformats.org/drawingml/2006/table">
            <a:tbl>
              <a:tblPr/>
              <a:tblGrid>
                <a:gridCol w="5529685"/>
                <a:gridCol w="1238345"/>
                <a:gridCol w="1536182"/>
              </a:tblGrid>
              <a:tr h="39684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PFLEGEN</a:t>
                      </a:r>
                    </a:p>
                  </a:txBody>
                  <a:tcPr marL="91447" marR="91447" marT="45711" marB="4571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03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TAGE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69051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HAARE SCHNEIDEN / AUF LOCKENWICKLER DREHEN</a:t>
                      </a: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ohne Hilfe des Pflegepersonals (Friseuse)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4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MANIKÜRE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20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CA" sz="1800"/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39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PEDIKÜRE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ohne Hilfe des Pflegepersonals (Fu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ßpflege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ZAHNPFLEGE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Uhr-20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09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2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Zahnprothesen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Grund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des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Zitterns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Hände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könnte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fallen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lassen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91447" marR="91447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52400"/>
            <a:ext cx="9144000" cy="1404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/>
            <a:r>
              <a:rPr lang="fr-CA" sz="2800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sz="190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fr-CA" sz="1900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ERFORDERLICHE GRUNDPFLEGE – SICH PFLEGEN KÖNNEN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84" name="Group 28"/>
          <p:cNvGraphicFramePr>
            <a:graphicFrameLocks noGrp="1"/>
          </p:cNvGraphicFramePr>
          <p:nvPr/>
        </p:nvGraphicFramePr>
        <p:xfrm>
          <a:off x="414338" y="1447800"/>
          <a:ext cx="8229600" cy="3016535"/>
        </p:xfrm>
        <a:graphic>
          <a:graphicData uri="http://schemas.openxmlformats.org/drawingml/2006/table">
            <a:tbl>
              <a:tblPr/>
              <a:tblGrid>
                <a:gridCol w="5453062"/>
                <a:gridCol w="1388269"/>
                <a:gridCol w="1388269"/>
              </a:tblGrid>
              <a:tr h="99343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KLEIDEN</a:t>
                      </a:r>
                    </a:p>
                  </a:txBody>
                  <a:tcPr marT="45672" marB="4567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7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3515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ANKLEIDEN : 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Person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ohne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Funktionsstörung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;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151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67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hält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nur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Arme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15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AUSKLEIDEN : 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Person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ohne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Funktionsstörung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;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151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672" marB="4567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52400"/>
            <a:ext cx="9144000" cy="14049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/>
            <a:r>
              <a:rPr lang="fr-CA" sz="2800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sz="440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fr-CA" sz="4400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ERFORDERLICHE GRUNDPFLEGE – SICH PFLEGEN KÖNNEN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75" name="Group 51"/>
          <p:cNvGraphicFramePr>
            <a:graphicFrameLocks noGrp="1"/>
          </p:cNvGraphicFramePr>
          <p:nvPr/>
        </p:nvGraphicFramePr>
        <p:xfrm>
          <a:off x="304800" y="1225550"/>
          <a:ext cx="8689974" cy="4967324"/>
        </p:xfrm>
        <a:graphic>
          <a:graphicData uri="http://schemas.openxmlformats.org/drawingml/2006/table">
            <a:tbl>
              <a:tblPr/>
              <a:tblGrid>
                <a:gridCol w="5453461"/>
                <a:gridCol w="1443142"/>
                <a:gridCol w="1793371"/>
              </a:tblGrid>
              <a:tr h="335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5790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AUFSTEHEN AUS DEM BETT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 Hilfsmittel ; teilweise Hilfe</a:t>
                      </a:r>
                    </a:p>
                  </a:txBody>
                  <a:tcPr marL="91447" marR="91447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7 Uhr-14 Uhr-23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6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benutzt einen Gehwagen.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790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HINLEGEN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 Hilfsmittel ; teilweise Hilfe</a:t>
                      </a:r>
                    </a:p>
                  </a:txBody>
                  <a:tcPr marL="91447" marR="91447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13 Uhr-20 Uhr-23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84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IM KORRIDOR GEHEN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 Hilfsmittel ; zum Speisesaal, zur Toilette im Flur, zurück ins Zimmer begleiten</a:t>
                      </a:r>
                    </a:p>
                  </a:txBody>
                  <a:tcPr marL="91447" marR="91447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8 Uhr-12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-</a:t>
                      </a:r>
                      <a:b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14 Uhr-18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27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05" marB="457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CA" sz="1800"/>
                    </a:p>
                  </a:txBody>
                  <a:tcPr marL="91447" marR="91447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482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geht alleine mit einem Gehwagen, jedoch muss sie regelmä</a:t>
                      </a: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</a:t>
                      </a: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ig geführt werden, da sie nicht weiss wohin sie muss. Nachmittags begleitet man sie in den Aufenthaltsraum, sonst würde sie in ihrem Zimmer bleiben.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ROLLSTUHL VERSCHIEBEN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 Hilfe </a:t>
                      </a:r>
                    </a:p>
                  </a:txBody>
                  <a:tcPr marL="91447" marR="91447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DFsS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Um sie zu den Aktivitäten zu begleiten.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EINREIBEN / MASSIEREN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1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hat oft Schmerzen in den Knien und Schultern. Abends massiert man sie.</a:t>
                      </a:r>
                    </a:p>
                  </a:txBody>
                  <a:tcPr marL="91447" marR="91447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95275" y="152400"/>
            <a:ext cx="8669338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PFLEGEPLAN</a:t>
            </a:r>
            <a:r>
              <a:rPr lang="fr-CA" sz="4400" dirty="0">
                <a:solidFill>
                  <a:schemeClr val="tx2"/>
                </a:solidFill>
                <a:latin typeface="Verdana" pitchFamily="34" charset="0"/>
                <a:cs typeface="+mn-cs"/>
              </a:rPr>
              <a:t/>
            </a:r>
            <a:br>
              <a:rPr lang="fr-CA" sz="4400" dirty="0">
                <a:solidFill>
                  <a:schemeClr val="tx2"/>
                </a:solidFill>
                <a:latin typeface="Verdana" pitchFamily="34" charset="0"/>
                <a:cs typeface="+mn-cs"/>
              </a:rPr>
            </a:br>
            <a:r>
              <a:rPr lang="fr-CA" sz="2100" dirty="0">
                <a:solidFill>
                  <a:schemeClr val="tx2"/>
                </a:solidFill>
                <a:latin typeface="Verdana" pitchFamily="34" charset="0"/>
                <a:cs typeface="+mn-cs"/>
              </a:rPr>
              <a:t>ERFORDERLICHE GRUNDPFLEGE – SICH BEWEGEN KÖNNEN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81" name="Group 33"/>
          <p:cNvGraphicFramePr>
            <a:graphicFrameLocks noGrp="1"/>
          </p:cNvGraphicFramePr>
          <p:nvPr/>
        </p:nvGraphicFramePr>
        <p:xfrm>
          <a:off x="228600" y="1460500"/>
          <a:ext cx="8699500" cy="4710582"/>
        </p:xfrm>
        <a:graphic>
          <a:graphicData uri="http://schemas.openxmlformats.org/drawingml/2006/table">
            <a:tbl>
              <a:tblPr/>
              <a:tblGrid>
                <a:gridCol w="5514975"/>
                <a:gridCol w="1549400"/>
                <a:gridCol w="1635125"/>
              </a:tblGrid>
              <a:tr h="3825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579037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INDIVIDUELLE UNTERSTÜTZENDE KOMMUNIKATION: </a:t>
                      </a:r>
                      <a:b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         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- Kooperation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 Teilnahme = gut</a:t>
                      </a:r>
                      <a:b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	          - Stimulation / Verhandlung = leichte</a:t>
                      </a:r>
                      <a:endParaRPr kumimoji="0" lang="fr-C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Nacht = 20 %</a:t>
                      </a:r>
                      <a:b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 = 80 %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2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8" marB="4570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8" marB="45708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8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 kooperiert im Allgemeinen. Sie widersetzt sich nur selten und wir müssen nur ab und zu verhandeln.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26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HELFENDE BEZIEHUNG MIT DEN ANGEHÖRIGEN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mä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ige Hilfe</a:t>
                      </a:r>
                      <a:endParaRPr kumimoji="0" lang="fr-CA" sz="16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02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8" marB="45708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T="45708" marB="45708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41901">
                <a:tc gridSpan="3">
                  <a:txBody>
                    <a:bodyPr/>
                    <a:lstStyle/>
                    <a:p>
                      <a:pPr marL="1047750" marR="0" lvl="0" indent="-1047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</a:tabLst>
                      </a:pPr>
                      <a:r>
                        <a:rPr kumimoji="0" lang="fr-CA" sz="1600" b="0" i="1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Problem</a:t>
                      </a:r>
                      <a:r>
                        <a:rPr kumimoji="0" lang="fr-C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ihre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Tochter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möchte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Dinge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mit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unternehmen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aber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nimmt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nur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widerwillig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(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Müdigkeit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wenig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Interesse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leidet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Konzentrationsmangel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). </a:t>
                      </a:r>
                    </a:p>
                    <a:p>
                      <a:pPr marL="587375" marR="0" lvl="0" indent="-5873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</a:tabLst>
                      </a:pPr>
                      <a:r>
                        <a:rPr kumimoji="0" lang="fr-CA" sz="1600" b="0" i="1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Ziel</a:t>
                      </a:r>
                      <a:r>
                        <a:rPr kumimoji="0" lang="fr-C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die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Tochter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dazu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führen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dass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Verringerung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physischen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psychischen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Kapazitäten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Mutter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akzeptieren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kann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1487488" marR="0" lvl="0" indent="-14874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</a:tabLst>
                      </a:pPr>
                      <a:r>
                        <a:rPr kumimoji="0" lang="fr-CA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Intervention</a:t>
                      </a:r>
                      <a:r>
                        <a:rPr kumimoji="0" lang="fr-CA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Gespräch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mit der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Tochter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um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Krankheit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Mutter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erklären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ihr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verständlich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machen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dass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Mutter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nicht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absichtlich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so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handelt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95288" y="152400"/>
            <a:ext cx="8280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/>
            <a:r>
              <a:rPr lang="fr-CA" sz="2800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sz="440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fr-CA" sz="4400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ERFORDERLICHE ZWISCHENMENSCHLICHE PFLEGE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703" name="Group 31"/>
          <p:cNvGraphicFramePr>
            <a:graphicFrameLocks noGrp="1"/>
          </p:cNvGraphicFramePr>
          <p:nvPr/>
        </p:nvGraphicFramePr>
        <p:xfrm>
          <a:off x="250825" y="1446213"/>
          <a:ext cx="8653463" cy="4122930"/>
        </p:xfrm>
        <a:graphic>
          <a:graphicData uri="http://schemas.openxmlformats.org/drawingml/2006/table">
            <a:tbl>
              <a:tblPr/>
              <a:tblGrid>
                <a:gridCol w="2519363"/>
                <a:gridCol w="1457325"/>
                <a:gridCol w="4676775"/>
              </a:tblGrid>
              <a:tr h="382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TAGE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3523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UNTERHALENDE AKTIVITÄT :</a:t>
                      </a:r>
                      <a:endParaRPr kumimoji="0" lang="fr-CA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1212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  <a:tab pos="771525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	Aperitif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  <a:tab pos="771525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Vorlesen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  <a:tab pos="771525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Gesang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  <a:tab pos="771525" algn="l"/>
                        </a:tabLst>
                      </a:pPr>
                      <a:endParaRPr kumimoji="0" lang="fr-CA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 Person</a:t>
                      </a: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/ 18 Teilnehmer / 30 Min. / um 11:15 Uhr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 Person / 12 Teilnehmer </a:t>
                      </a: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 45 Min. / um 10:15 Uhr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 Personen / 14 Teilnehmer </a:t>
                      </a: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 60 Min. / um 15:00 Uhr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45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  <a:tab pos="56832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THERAPEUTISCHE AKTIVITÄT :         </a:t>
                      </a:r>
                      <a:endParaRPr kumimoji="0" lang="fr-C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714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  <a:tab pos="542925" algn="l"/>
                        </a:tabLst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	Gedächtnistraining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DFsS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 Person / 6 Teilnehmer </a:t>
                      </a:r>
                      <a:r>
                        <a:rPr kumimoji="0" lang="fr-CA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 30 Min. / um 10:00 Uhr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0302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1125" algn="l"/>
                          <a:tab pos="1336675" algn="l"/>
                        </a:tabLst>
                      </a:pPr>
                      <a:r>
                        <a:rPr kumimoji="0" lang="fr-CA" sz="1600" b="0" i="1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Problem</a:t>
                      </a: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: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Gedächtnisverluste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7375" algn="l"/>
                          <a:tab pos="1336675" algn="l"/>
                        </a:tabLst>
                      </a:pPr>
                      <a:r>
                        <a:rPr kumimoji="0" lang="fr-CA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/>
                      </a:r>
                      <a:br>
                        <a:rPr kumimoji="0" lang="fr-CA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0" i="1" u="sng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Ziel</a:t>
                      </a:r>
                      <a:r>
                        <a:rPr kumimoji="0" lang="fr-CA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: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Gedächtnis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so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weit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wie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möglich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erhalten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um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zu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vermeiden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dass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sie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	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isoliert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68313" y="152400"/>
            <a:ext cx="8207375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/>
            <a:r>
              <a:rPr lang="fr-CA" sz="2800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sz="440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fr-CA" sz="4400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ERFORDERLICHE ZWISCHENMENSCHLICHE PFLEGE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-26988"/>
            <a:ext cx="7772400" cy="1143001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fr-CA" sz="2800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dirty="0" smtClean="0">
                <a:latin typeface="Verdana" pitchFamily="34" charset="0"/>
              </a:rPr>
              <a:t/>
            </a:r>
            <a:br>
              <a:rPr lang="fr-CA" dirty="0" smtClean="0">
                <a:latin typeface="Verdana" pitchFamily="34" charset="0"/>
              </a:rPr>
            </a:br>
            <a:r>
              <a:rPr lang="fr-CA" sz="2100" dirty="0" smtClean="0">
                <a:latin typeface="Verdana" pitchFamily="34" charset="0"/>
              </a:rPr>
              <a:t>ERFORDERLICHE PFLEGETECHNIKEN - ATMUNG</a:t>
            </a:r>
            <a:r>
              <a:rPr lang="fr-CA" sz="2100" dirty="0" smtClean="0">
                <a:latin typeface="Highway Gothic Expanded" pitchFamily="2" charset="0"/>
              </a:rPr>
              <a:t> </a:t>
            </a:r>
            <a:endParaRPr lang="fr-CA" sz="2100" b="1" dirty="0" smtClean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ighway Gothic Expanded" pitchFamily="2" charset="0"/>
            </a:endParaRPr>
          </a:p>
        </p:txBody>
      </p:sp>
      <p:graphicFrame>
        <p:nvGraphicFramePr>
          <p:cNvPr id="29737" name="Group 41"/>
          <p:cNvGraphicFramePr>
            <a:graphicFrameLocks noGrp="1"/>
          </p:cNvGraphicFramePr>
          <p:nvPr/>
        </p:nvGraphicFramePr>
        <p:xfrm>
          <a:off x="261938" y="1087438"/>
          <a:ext cx="8653462" cy="1281112"/>
        </p:xfrm>
        <a:graphic>
          <a:graphicData uri="http://schemas.openxmlformats.org/drawingml/2006/table">
            <a:tbl>
              <a:tblPr/>
              <a:tblGrid>
                <a:gridCol w="5715000"/>
                <a:gridCol w="1310966"/>
                <a:gridCol w="1627496"/>
              </a:tblGrid>
              <a:tr h="3355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T="45754" marB="4575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T="45754" marB="4575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T="45754" marB="45754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20267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AEROSOLTHERAPIE :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anleiten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38113" algn="l"/>
                          <a:tab pos="1119188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	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Dospir</a:t>
                      </a:r>
                      <a:endParaRPr kumimoji="0" lang="fr-CA" sz="15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2" marB="4573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FsS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Uhr-20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267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de-DE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01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Am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Montag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morgen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Arztvisite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ist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die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Behandlung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beendet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742" name="Group 46"/>
          <p:cNvGraphicFramePr>
            <a:graphicFrameLocks noGrp="1"/>
          </p:cNvGraphicFramePr>
          <p:nvPr/>
        </p:nvGraphicFramePr>
        <p:xfrm>
          <a:off x="244475" y="2994025"/>
          <a:ext cx="8653463" cy="3291788"/>
        </p:xfrm>
        <a:graphic>
          <a:graphicData uri="http://schemas.openxmlformats.org/drawingml/2006/table">
            <a:tbl>
              <a:tblPr/>
              <a:tblGrid>
                <a:gridCol w="5732463"/>
                <a:gridCol w="1331366"/>
                <a:gridCol w="1589634"/>
              </a:tblGrid>
              <a:tr h="3290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MEDIKAMENT : ORAL :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teilweise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      Aspirine cardio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     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Stilnox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MEDIKAMENT : REKTAL :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     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Glyzerinzäpfchen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  <a:tab pos="2701925" algn="l"/>
                        </a:tabLst>
                      </a:pPr>
                      <a:r>
                        <a:rPr kumimoji="0" lang="fr-C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MEDIKAMENT ÜBER EINE SCHLEIMHAUT :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38113" algn="l"/>
                          <a:tab pos="1119188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	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Xalatan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MEDIKAMENTÖSES PFLASTER :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Hilfe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38113" algn="l"/>
                          <a:tab pos="1104900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	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Duragesic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INJEKTION : INTRAMUSKULÄR :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nicht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erhalten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138113" algn="l"/>
                          <a:tab pos="1104900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	B12  1x</a:t>
                      </a: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Monat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dMDFsS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dM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Fs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8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20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6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Uhr-20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8 </a:t>
                      </a:r>
                      <a:r>
                        <a:rPr kumimoji="0" lang="fr-CA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" name="Imag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592513"/>
            <a:ext cx="211138" cy="21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71"/>
          <p:cNvSpPr>
            <a:spLocks noChangeArrowheads="1"/>
          </p:cNvSpPr>
          <p:nvPr/>
        </p:nvSpPr>
        <p:spPr bwMode="auto">
          <a:xfrm>
            <a:off x="625475" y="2420938"/>
            <a:ext cx="77724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fr-CA" sz="2100">
                <a:latin typeface="Verdana" pitchFamily="34" charset="0"/>
              </a:rPr>
              <a:t>ERFORDERLICHE PFLEGETECHNIKEN - MEDIKAMENTE</a:t>
            </a:r>
            <a:endParaRPr lang="fr-CA" sz="210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25813"/>
            <a:ext cx="21113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143375"/>
            <a:ext cx="211138" cy="21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913313"/>
            <a:ext cx="211138" cy="21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64175"/>
            <a:ext cx="21113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011863"/>
            <a:ext cx="21113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63713"/>
            <a:ext cx="211138" cy="21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89" name="Group 69"/>
          <p:cNvGraphicFramePr>
            <a:graphicFrameLocks noGrp="1"/>
          </p:cNvGraphicFramePr>
          <p:nvPr/>
        </p:nvGraphicFramePr>
        <p:xfrm>
          <a:off x="381000" y="1309688"/>
          <a:ext cx="8543926" cy="5005388"/>
        </p:xfrm>
        <a:graphic>
          <a:graphicData uri="http://schemas.openxmlformats.org/drawingml/2006/table">
            <a:tbl>
              <a:tblPr/>
              <a:tblGrid>
                <a:gridCol w="5821824"/>
                <a:gridCol w="1249414"/>
                <a:gridCol w="1472688"/>
              </a:tblGrid>
              <a:tr h="3352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518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EISBEUTEL ODER WÄRMFLASCHE : 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 Beutel ; vollständige Hilfe</a:t>
                      </a:r>
                    </a:p>
                  </a:txBody>
                  <a:tcPr marL="91453" marR="9145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20 Uhr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Wärmeanwendung am Knie, wenn sie Schmerzen hat.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0481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KOMPRESSIONSSTRÜMPFE ANZIEHEN/AUSZIEHEN : 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 Strümpfe ; vollständige Hilfe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7 Uhr-20 </a:t>
                      </a:r>
                      <a:r>
                        <a:rPr kumimoji="0" lang="fr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74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CA" sz="1800"/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NASENTAMPONADE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Uhr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An diesem Tag Nasenbluten.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8738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EINFACHER VERBAND : 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Schutzverband ; vollständige Hilfe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Stelle = Stei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bein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; Art = Druckgeschwür 1</a:t>
                      </a:r>
                      <a:r>
                        <a:rPr kumimoji="0" lang="fr-CA" sz="1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2</a:t>
                      </a:r>
                      <a:r>
                        <a:rPr kumimoji="0" lang="fr-CA" sz="1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o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Grades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</a:t>
                      </a:r>
                      <a:r>
                        <a:rPr kumimoji="0" lang="fr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80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CA" sz="1800"/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854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ASEPTISCHER VERBAND : 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mit Betadine desinfizieren, Salbe auftragen und Verband </a:t>
                      </a:r>
                      <a:b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Stelle = untere Extremität ; Art = Ulcus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DF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Uhr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854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CA" sz="1800"/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Ulcus rechtes Bein, auf dem Weg der Besserung. Nässt noch.</a:t>
                      </a: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515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SALBE AUFTRAGEN OHNE UMSCHLAG : </a:t>
                      </a:r>
                      <a:b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 ; Pevaryl ; Fläche = 1 % ; Stelle : unter den Brüsten</a:t>
                      </a:r>
                    </a:p>
                  </a:txBody>
                  <a:tcPr marL="91453" marR="9145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MDFsS</a:t>
                      </a: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</a:t>
                      </a:r>
                      <a:r>
                        <a:rPr kumimoji="0" lang="fr-CA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409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CA" sz="1800" dirty="0"/>
                    </a:p>
                  </a:txBody>
                  <a:tcPr marL="91453" marR="91453" marT="45717" marB="45717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CA" sz="2800" b="1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smtClean="0">
                <a:latin typeface="Verdana" pitchFamily="34" charset="0"/>
              </a:rPr>
              <a:t/>
            </a:r>
            <a:br>
              <a:rPr lang="fr-CA" smtClean="0">
                <a:latin typeface="Verdana" pitchFamily="34" charset="0"/>
              </a:rPr>
            </a:br>
            <a:r>
              <a:rPr lang="fr-CA" sz="2400" smtClean="0">
                <a:latin typeface="Verdana" pitchFamily="34" charset="0"/>
              </a:rPr>
              <a:t>ERFORDERLICHE PFLEGETECHNIKEN - BEHANDLUNGEN</a:t>
            </a:r>
            <a:r>
              <a:rPr lang="fr-CA" sz="2400" smtClean="0">
                <a:latin typeface="Highway Gothic Expanded" pitchFamily="2" charset="0"/>
              </a:rPr>
              <a:t> </a:t>
            </a:r>
            <a:endParaRPr lang="fr-CA" sz="2400" b="1" smtClean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ighway Gothic Expande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805" name="Group 61"/>
          <p:cNvGraphicFramePr>
            <a:graphicFrameLocks noGrp="1"/>
          </p:cNvGraphicFramePr>
          <p:nvPr/>
        </p:nvGraphicFramePr>
        <p:xfrm>
          <a:off x="414338" y="1325563"/>
          <a:ext cx="8435975" cy="4988074"/>
        </p:xfrm>
        <a:graphic>
          <a:graphicData uri="http://schemas.openxmlformats.org/drawingml/2006/table">
            <a:tbl>
              <a:tblPr/>
              <a:tblGrid>
                <a:gridCol w="5453458"/>
                <a:gridCol w="1379661"/>
                <a:gridCol w="1602856"/>
              </a:tblGrid>
              <a:tr h="3825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PFLEGEAKTIONEN</a:t>
                      </a:r>
                    </a:p>
                  </a:txBody>
                  <a:tcPr marL="91447" marR="91447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  <a:tab pos="3857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TAGE</a:t>
                      </a:r>
                    </a:p>
                  </a:txBody>
                  <a:tcPr marL="91447" marR="91447" marT="45708" marB="4570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ZEITPLAN</a:t>
                      </a:r>
                    </a:p>
                  </a:txBody>
                  <a:tcPr marL="91447" marR="91447" marT="45708" marB="45708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579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BIO-PSYCHO-SOZIALE BEOBACHTUNG (in Intervallen) : </a:t>
                      </a:r>
                      <a:endParaRPr kumimoji="0" lang="fr-CA" sz="1600" b="1" i="1" u="none" strike="noStrike" cap="none" normalizeH="0" baseline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mdMDFsS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0513" algn="l"/>
                        </a:tabLst>
                      </a:pP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Nacht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= 2x </a:t>
                      </a:r>
                      <a:b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 = 3x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Sturzrisiko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508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PULS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811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BLUTDRUCK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 Position ; 1 Extremität</a:t>
                      </a:r>
                      <a:endParaRPr kumimoji="0" lang="fr-CA" sz="1600" b="0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Uhr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Klagt über Kopfschmerzen. Nasenbluten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79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9367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TEST MIT BLUT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Hämo-Glucotest ; vollständige Hilfe</a:t>
                      </a:r>
                      <a:endParaRPr kumimoji="0" lang="fr-CA" sz="1600" b="0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FsS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7 Uhr-18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Regelmä</a:t>
                      </a: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/>
                          <a:cs typeface="Times New Roman" pitchFamily="18" charset="0"/>
                        </a:rPr>
                        <a:t>ß</a:t>
                      </a:r>
                      <a:r>
                        <a:rPr kumimoji="0" lang="en-US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ig 1 mal/Woche, 2mal pro Tag</a:t>
                      </a: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79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TEST MIT BLUT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Hämo-Glucotest</a:t>
                      </a: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;</a:t>
                      </a: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vollständige Hilfe</a:t>
                      </a:r>
                      <a:endParaRPr kumimoji="0" lang="fr-CA" sz="1600" b="0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mdMDF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Fühlte sich nicht wohl.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79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ASSISTIEREN BEI EINER UNTERSUCHUNG :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teilweise Hilfe</a:t>
                      </a:r>
                    </a:p>
                  </a:txBody>
                  <a:tcPr marL="91439" marR="91439"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dMDFsS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</a:t>
                      </a:r>
                      <a:r>
                        <a:rPr kumimoji="0" lang="fr-CA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Uhr</a:t>
                      </a:r>
                      <a:endParaRPr kumimoji="0" lang="fr-CA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0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3825" algn="l"/>
                        </a:tabLst>
                      </a:pP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Arztvisite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auskultieren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Lungen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Beendigung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der </a:t>
                      </a:r>
                      <a:r>
                        <a:rPr kumimoji="0" lang="fr-CA" sz="1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Aerosoltherapie</a:t>
                      </a:r>
                      <a:r>
                        <a:rPr kumimoji="0" lang="fr-CA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91439" marR="91439"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33400" y="152400"/>
            <a:ext cx="80772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fr-CA" sz="2800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PFLEGEPLAN</a:t>
            </a:r>
            <a:r>
              <a:rPr lang="fr-CA" sz="440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fr-CA" sz="4400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ERFORDERLICHE PFLEGETECHNIKEN  -  </a:t>
            </a:r>
            <a:br>
              <a:rPr lang="fr-CA">
                <a:solidFill>
                  <a:schemeClr val="tx2"/>
                </a:solidFill>
                <a:latin typeface="Verdana" pitchFamily="34" charset="0"/>
              </a:rPr>
            </a:br>
            <a:r>
              <a:rPr lang="fr-CA">
                <a:solidFill>
                  <a:schemeClr val="tx2"/>
                </a:solidFill>
                <a:latin typeface="Verdana" pitchFamily="34" charset="0"/>
              </a:rPr>
              <a:t>DIAGNOSTISCHE MA</a:t>
            </a:r>
            <a:r>
              <a:rPr lang="en-US">
                <a:solidFill>
                  <a:schemeClr val="tx2"/>
                </a:solidFill>
                <a:latin typeface="Verdana"/>
                <a:cs typeface="Times New Roman" pitchFamily="18" charset="0"/>
              </a:rPr>
              <a:t>ß</a:t>
            </a:r>
            <a:r>
              <a:rPr lang="en-US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NAHMEN</a:t>
            </a:r>
            <a:r>
              <a:rPr lang="fr-CA">
                <a:solidFill>
                  <a:schemeClr val="tx2"/>
                </a:solidFill>
                <a:latin typeface="Verdana" pitchFamily="34" charset="0"/>
              </a:rPr>
              <a:t> </a:t>
            </a:r>
            <a:endParaRPr lang="fr-CA" b="1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893888"/>
            <a:ext cx="7772400" cy="609600"/>
          </a:xfrm>
        </p:spPr>
        <p:txBody>
          <a:bodyPr/>
          <a:lstStyle/>
          <a:p>
            <a:pPr>
              <a:buClr>
                <a:srgbClr val="EFB211"/>
              </a:buClr>
              <a:buFontTx/>
              <a:buChar char="»"/>
            </a:pPr>
            <a:r>
              <a:rPr lang="fr-CA" sz="2400" smtClean="0">
                <a:latin typeface="Verdana" pitchFamily="34" charset="0"/>
              </a:rPr>
              <a:t>nach den KLV-Buchstaben</a:t>
            </a:r>
          </a:p>
        </p:txBody>
      </p:sp>
      <p:sp>
        <p:nvSpPr>
          <p:cNvPr id="26630" name="Rectangle 3"/>
          <p:cNvSpPr>
            <a:spLocks noChangeArrowheads="1"/>
          </p:cNvSpPr>
          <p:nvPr/>
        </p:nvSpPr>
        <p:spPr bwMode="auto">
          <a:xfrm>
            <a:off x="685800" y="2655888"/>
            <a:ext cx="77724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nach den </a:t>
            </a:r>
            <a:r>
              <a:rPr lang="en-US">
                <a:latin typeface="Verdana" pitchFamily="34" charset="0"/>
                <a:cs typeface="Times New Roman" pitchFamily="18" charset="0"/>
              </a:rPr>
              <a:t>Arten und Bedürfniskategorien von PLAISIR</a:t>
            </a:r>
            <a:endParaRPr lang="fr-CA">
              <a:solidFill>
                <a:srgbClr val="FF0000"/>
              </a:solidFill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endParaRPr lang="en-US">
              <a:cs typeface="Times New Roman" pitchFamily="18" charset="0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rgbClr val="EFB211"/>
              </a:buClr>
            </a:pPr>
            <a:endParaRPr lang="fr-CA">
              <a:latin typeface="Verdana" pitchFamily="34" charset="0"/>
            </a:endParaRPr>
          </a:p>
        </p:txBody>
      </p:sp>
      <p:sp>
        <p:nvSpPr>
          <p:cNvPr id="26631" name="Rectangle 3"/>
          <p:cNvSpPr>
            <a:spLocks noChangeArrowheads="1"/>
          </p:cNvSpPr>
          <p:nvPr/>
        </p:nvSpPr>
        <p:spPr bwMode="auto">
          <a:xfrm>
            <a:off x="685800" y="3729038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nach Arbeitsschichten</a:t>
            </a:r>
          </a:p>
          <a:p>
            <a:pPr marL="342900" indent="-342900" eaLnBrk="0" hangingPunct="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endParaRPr lang="fr-CA">
              <a:latin typeface="Verdana" pitchFamily="34" charset="0"/>
            </a:endParaRPr>
          </a:p>
        </p:txBody>
      </p:sp>
      <p:sp>
        <p:nvSpPr>
          <p:cNvPr id="26632" name="Rectangle 3"/>
          <p:cNvSpPr>
            <a:spLocks noChangeArrowheads="1"/>
          </p:cNvSpPr>
          <p:nvPr/>
        </p:nvSpPr>
        <p:spPr bwMode="auto">
          <a:xfrm>
            <a:off x="685800" y="4491038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EFB211"/>
              </a:buClr>
              <a:buFontTx/>
              <a:buChar char="»"/>
            </a:pPr>
            <a:r>
              <a:rPr lang="fr-CA">
                <a:latin typeface="Verdana" pitchFamily="34" charset="0"/>
              </a:rPr>
              <a:t>nach Personalkategorien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81000" y="152400"/>
            <a:ext cx="8534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MESSUNG DES ERFORDERLICHEN PFLEGEAUFWANDS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/>
      <p:bldP spid="26630" grpId="0"/>
      <p:bldP spid="26631" grpId="0"/>
      <p:bldP spid="2663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859" name="Group 67"/>
          <p:cNvGraphicFramePr>
            <a:graphicFrameLocks noGrp="1"/>
          </p:cNvGraphicFramePr>
          <p:nvPr/>
        </p:nvGraphicFramePr>
        <p:xfrm>
          <a:off x="971550" y="1762125"/>
          <a:ext cx="7345363" cy="4181477"/>
        </p:xfrm>
        <a:graphic>
          <a:graphicData uri="http://schemas.openxmlformats.org/drawingml/2006/table">
            <a:tbl>
              <a:tblPr/>
              <a:tblGrid>
                <a:gridCol w="3868738"/>
                <a:gridCol w="1158875"/>
                <a:gridCol w="1158875"/>
                <a:gridCol w="1158875"/>
              </a:tblGrid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Art. 7 al.2 KLV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 : Evaluation, Beratung, Koord.    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45,3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55600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a1 (inklusive BBK)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13,5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55600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	a2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31,8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 : Untersuchung, Behandlung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24,7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c : Grundpflege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119,1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70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KLV-Pflege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189,1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7063" algn="l"/>
                        </a:tabLst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KLV-Klasse ( / 12)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10 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27063" algn="l"/>
                        </a:tabLst>
                      </a:pPr>
                      <a:r>
                        <a:rPr kumimoji="0" lang="fr-CA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	Nicht KLV-Pflege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1" u="none" strike="noStrike" cap="none" normalizeH="0" baseline="0" smtClean="0">
                        <a:ln>
                          <a:noFill/>
                        </a:ln>
                        <a:solidFill>
                          <a:srgbClr val="EFB21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EFB21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3,5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GESAMT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192,6</a:t>
                      </a:r>
                    </a:p>
                  </a:txBody>
                  <a:tcPr marL="91455" marR="91455" marT="45709" marB="4570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81000" y="330200"/>
            <a:ext cx="85344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>
              <a:defRPr/>
            </a:pPr>
            <a:r>
              <a:rPr lang="fr-CA" sz="2800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MESSUNG DES ERFORDERLICHEN PFLEGEAUFWANDS</a:t>
            </a:r>
          </a:p>
          <a:p>
            <a:pPr algn="ctr" eaLnBrk="0" hangingPunct="0">
              <a:defRPr/>
            </a:pPr>
            <a:r>
              <a:rPr lang="fr-CA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NACH DEN KLV-BUCHSTABEN 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</a:rPr>
              <a:t>(in </a:t>
            </a:r>
            <a:r>
              <a:rPr lang="fr-CA" sz="1800" dirty="0" err="1">
                <a:solidFill>
                  <a:schemeClr val="tx2"/>
                </a:solidFill>
                <a:latin typeface="Verdana" pitchFamily="34" charset="0"/>
              </a:rPr>
              <a:t>Minuten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</a:rPr>
              <a:t> / 24 </a:t>
            </a:r>
            <a:r>
              <a:rPr lang="fr-CA" sz="1800" dirty="0" err="1">
                <a:solidFill>
                  <a:schemeClr val="tx2"/>
                </a:solidFill>
                <a:latin typeface="Verdana" pitchFamily="34" charset="0"/>
              </a:rPr>
              <a:t>Std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94" name="Group 78"/>
          <p:cNvGraphicFramePr>
            <a:graphicFrameLocks noGrp="1"/>
          </p:cNvGraphicFramePr>
          <p:nvPr/>
        </p:nvGraphicFramePr>
        <p:xfrm>
          <a:off x="1316038" y="1196975"/>
          <a:ext cx="6664324" cy="5046681"/>
        </p:xfrm>
        <a:graphic>
          <a:graphicData uri="http://schemas.openxmlformats.org/drawingml/2006/table">
            <a:tbl>
              <a:tblPr/>
              <a:tblGrid>
                <a:gridCol w="3666444"/>
                <a:gridCol w="1498940"/>
                <a:gridCol w="1498940"/>
              </a:tblGrid>
              <a:tr h="3206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Art. 7 al.2 KLV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0638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b1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0,3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b2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1,7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b3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b4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2,6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b5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b6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b7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6,3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b8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b9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0,7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b10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11,4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b11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0,4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b12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0,6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b13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0,7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b14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 : Untersuchung, Behandlung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24,7</a:t>
                      </a:r>
                    </a:p>
                  </a:txBody>
                  <a:tcPr marL="91470" marR="9147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44450"/>
            <a:ext cx="91440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/>
            <a:r>
              <a:rPr lang="fr-CA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MESSUNG DES ERFORDERLICHEN PFLEGEAUFWANDS</a:t>
            </a:r>
            <a:endParaRPr lang="fr-CA" sz="2800" b="1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algn="ctr" eaLnBrk="0" hangingPunct="0"/>
            <a:r>
              <a:rPr lang="fr-CA" sz="180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EINZELHEITEN FÜR DEN KLV-BUCHSTABEN b (in Minuten / 24 Std.)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08" name="Group 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412241"/>
              </p:ext>
            </p:extLst>
          </p:nvPr>
        </p:nvGraphicFramePr>
        <p:xfrm>
          <a:off x="228600" y="1196975"/>
          <a:ext cx="8686800" cy="5029200"/>
        </p:xfrm>
        <a:graphic>
          <a:graphicData uri="http://schemas.openxmlformats.org/drawingml/2006/table">
            <a:tbl>
              <a:tblPr/>
              <a:tblGrid>
                <a:gridCol w="5295900"/>
                <a:gridCol w="1130300"/>
                <a:gridCol w="1130300"/>
                <a:gridCol w="1130300"/>
              </a:tblGrid>
              <a:tr h="1651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PLAISIR  </a:t>
                      </a: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Arten</a:t>
                      </a: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und</a:t>
                      </a: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Kategorien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Essen und trinken können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Ausscheiden können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pflegen können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Sich bewegen können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     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GRUNDPFLEGE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117,0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      </a:t>
                      </a:r>
                      <a:r>
                        <a:rPr kumimoji="0" lang="fr-C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ZWISCHENMENSCHLICHE PFLEGE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32,0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Atmung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Medikamente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Infusionstherapie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Behandlungen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Diagnostische Ma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ßnahmen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160463" algn="l"/>
                          <a:tab pos="1187450" algn="l"/>
                        </a:tabLst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              	</a:t>
                      </a:r>
                      <a:r>
                        <a:rPr kumimoji="0" lang="fr-C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PFLEGETECHNIKEN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30,1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BBK (bewohnerbezogene Kommunikation)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13,5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GESAMT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FR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192,6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79388" y="-23813"/>
            <a:ext cx="8736012" cy="114300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/>
            <a:r>
              <a:rPr lang="fr-CA" b="1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MESSUNG DES ERFORDERLICHEN PFLEGEAUFWANDS</a:t>
            </a:r>
            <a:endParaRPr lang="fr-CA" sz="2800" b="1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algn="ctr" eaLnBrk="0" hangingPunct="0"/>
            <a:r>
              <a:rPr lang="fr-CA" sz="160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NACH DEN </a:t>
            </a:r>
            <a:r>
              <a:rPr lang="en-US" sz="160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ARTEN UND BEDÜRFNISKATEGORIEN VON PLAISIR</a:t>
            </a:r>
            <a:r>
              <a:rPr lang="fr-CA" sz="160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 (in Min./24 Std.)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01" name="Group 37"/>
          <p:cNvGraphicFramePr>
            <a:graphicFrameLocks noGrp="1"/>
          </p:cNvGraphicFramePr>
          <p:nvPr/>
        </p:nvGraphicFramePr>
        <p:xfrm>
          <a:off x="1149350" y="1989138"/>
          <a:ext cx="6837362" cy="3452813"/>
        </p:xfrm>
        <a:graphic>
          <a:graphicData uri="http://schemas.openxmlformats.org/drawingml/2006/table">
            <a:tbl>
              <a:tblPr/>
              <a:tblGrid>
                <a:gridCol w="2665412"/>
                <a:gridCol w="1390650"/>
                <a:gridCol w="1390650"/>
                <a:gridCol w="1390650"/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Schicht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Pflege- minuten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BBK- </a:t>
                      </a: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Minuten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Gesamt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10890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Tagdienst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159,5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9,2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168,7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58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Nachtdienst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19,6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4,3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23,9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GESAMT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179,1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13,5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192,6</a:t>
                      </a:r>
                    </a:p>
                  </a:txBody>
                  <a:tcPr marL="91454" marR="91454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3302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>
              <a:defRPr/>
            </a:pPr>
            <a:r>
              <a:rPr lang="fr-CA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MESSUNG DES ERFORDERLICHEN PFLEGEAUFWANDS</a:t>
            </a:r>
            <a:endParaRPr lang="fr-CA" sz="2800" b="1" dirty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algn="ctr" eaLnBrk="0" hangingPunct="0">
              <a:defRPr/>
            </a:pPr>
            <a:r>
              <a:rPr lang="fr-CA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NACH ARBEITSSCHICHTEN 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(in </a:t>
            </a:r>
            <a:r>
              <a:rPr lang="fr-CA" sz="1800" dirty="0" err="1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Minuten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 / 24 </a:t>
            </a:r>
            <a:r>
              <a:rPr lang="fr-CA" sz="1800" dirty="0" err="1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Std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840" name="Group 96"/>
          <p:cNvGraphicFramePr>
            <a:graphicFrameLocks noGrp="1"/>
          </p:cNvGraphicFramePr>
          <p:nvPr/>
        </p:nvGraphicFramePr>
        <p:xfrm>
          <a:off x="1392238" y="1628775"/>
          <a:ext cx="6264275" cy="4271963"/>
        </p:xfrm>
        <a:graphic>
          <a:graphicData uri="http://schemas.openxmlformats.org/drawingml/2006/table">
            <a:tbl>
              <a:tblPr/>
              <a:tblGrid>
                <a:gridCol w="2443163"/>
                <a:gridCol w="1273175"/>
                <a:gridCol w="1273175"/>
                <a:gridCol w="1274762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Personal</a:t>
                      </a:r>
                      <a: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- </a:t>
                      </a:r>
                      <a:br>
                        <a:rPr kumimoji="0" lang="fr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</a:br>
                      <a:r>
                        <a:rPr kumimoji="0" lang="fr-CA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kategorie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pitchFamily="34" charset="0"/>
                      </a:endParaRP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Pflege- minuten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BBK- Minuten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Gesamt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/>
                    </a:solidFill>
                  </a:tcPr>
                </a:tc>
              </a:tr>
              <a:tr h="10556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Diplomierte(r) Pflegefachfrau/ Pflegefachmann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23,1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7,4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30,5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Assistent(in) Gesundheit und Soziales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40,7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5,4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46,1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Pflegeassistent(in)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115,3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0,7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116,0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FB2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GESAMT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179,1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13,5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pitchFamily="34" charset="0"/>
                        </a:rPr>
                        <a:t>192,6</a:t>
                      </a:r>
                    </a:p>
                  </a:txBody>
                  <a:tcPr marL="91430" marR="91430" marT="45727" marB="4572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B211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3302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hangingPunct="0">
              <a:defRPr/>
            </a:pPr>
            <a:r>
              <a:rPr lang="fr-CA" b="1" dirty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MESSUNG DES ERFORDERLICHEN PFLEGEAUFWANDS</a:t>
            </a:r>
            <a:endParaRPr lang="fr-CA" sz="2800" b="1" dirty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algn="ctr" eaLnBrk="0" hangingPunct="0">
              <a:defRPr/>
            </a:pPr>
            <a:r>
              <a:rPr lang="fr-CA" sz="22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NACH PERSONALKATEGORIEN</a:t>
            </a:r>
            <a:r>
              <a:rPr lang="fr-CA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 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(in </a:t>
            </a:r>
            <a:r>
              <a:rPr lang="fr-CA" sz="1800" dirty="0" err="1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Minuten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 / 24 </a:t>
            </a:r>
            <a:r>
              <a:rPr lang="fr-CA" sz="1800" dirty="0" err="1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Std</a:t>
            </a:r>
            <a:r>
              <a:rPr lang="fr-CA" sz="1800" dirty="0">
                <a:solidFill>
                  <a:schemeClr val="tx2"/>
                </a:solidFill>
                <a:latin typeface="Verdana" pitchFamily="34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8267725"/>
              </p:ext>
            </p:extLst>
          </p:nvPr>
        </p:nvGraphicFramePr>
        <p:xfrm>
          <a:off x="250825" y="115888"/>
          <a:ext cx="8697913" cy="614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Acrobat Document" r:id="rId3" imgW="8019898" imgH="5667146" progId="AcroExch.Document.7">
                  <p:embed/>
                </p:oleObj>
              </mc:Choice>
              <mc:Fallback>
                <p:oleObj name="Acrobat Document" r:id="rId3" imgW="8019898" imgH="5667146" progId="AcroExch.Document.7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15888"/>
                        <a:ext cx="8697913" cy="614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67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3991731"/>
              </p:ext>
            </p:extLst>
          </p:nvPr>
        </p:nvGraphicFramePr>
        <p:xfrm>
          <a:off x="250825" y="115888"/>
          <a:ext cx="8697913" cy="614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Acrobat Document" r:id="rId3" imgW="8019898" imgH="5667146" progId="AcroExch.Document.7">
                  <p:embed/>
                </p:oleObj>
              </mc:Choice>
              <mc:Fallback>
                <p:oleObj name="Acrobat Document" r:id="rId3" imgW="8019898" imgH="5667146" progId="AcroExch.Document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15888"/>
                        <a:ext cx="8697913" cy="614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678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8749621"/>
              </p:ext>
            </p:extLst>
          </p:nvPr>
        </p:nvGraphicFramePr>
        <p:xfrm>
          <a:off x="241300" y="115888"/>
          <a:ext cx="8697913" cy="614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Acrobat Document" r:id="rId3" imgW="8019898" imgH="5667146" progId="AcroExch.Document.7">
                  <p:embed/>
                </p:oleObj>
              </mc:Choice>
              <mc:Fallback>
                <p:oleObj name="Acrobat Document" r:id="rId3" imgW="8019898" imgH="5667146" progId="AcroExch.Document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300" y="115888"/>
                        <a:ext cx="8697913" cy="614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072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341438"/>
            <a:ext cx="9144000" cy="4895850"/>
          </a:xfrm>
        </p:spPr>
        <p:txBody>
          <a:bodyPr/>
          <a:lstStyle/>
          <a:p>
            <a:pPr>
              <a:defRPr/>
            </a:pPr>
            <a:r>
              <a:rPr lang="en-CA" sz="3600" b="1" dirty="0" err="1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Équipe</a:t>
            </a:r>
            <a:r>
              <a:rPr lang="en-CA" sz="3600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</a:t>
            </a:r>
            <a:r>
              <a:rPr lang="en-CA" sz="3600" b="1" dirty="0" err="1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Recherche</a:t>
            </a:r>
            <a:r>
              <a:rPr lang="en-CA" sz="3600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CA" sz="3600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CA" sz="3600" b="1" dirty="0" err="1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Opérationnelle</a:t>
            </a:r>
            <a:r>
              <a:rPr lang="en-CA" sz="3600" b="1" dirty="0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 Santé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sz="1000" dirty="0" smtClean="0"/>
              <a:t/>
            </a:r>
            <a:br>
              <a:rPr lang="en-CA" sz="1000" dirty="0" smtClean="0"/>
            </a:br>
            <a:r>
              <a:rPr lang="en-CA" sz="1800" dirty="0" smtClean="0"/>
              <a:t>5225, rue </a:t>
            </a:r>
            <a:r>
              <a:rPr lang="en-CA" sz="1800" dirty="0" err="1" smtClean="0"/>
              <a:t>Berri</a:t>
            </a:r>
            <a:r>
              <a:rPr lang="en-CA" sz="1800" dirty="0" smtClean="0"/>
              <a:t>, bureau 200</a:t>
            </a:r>
            <a:br>
              <a:rPr lang="en-CA" sz="1800" dirty="0" smtClean="0"/>
            </a:br>
            <a:r>
              <a:rPr lang="en-CA" sz="1800" dirty="0" smtClean="0"/>
              <a:t>Montréal (Québec) H2J 2S4</a:t>
            </a:r>
            <a:br>
              <a:rPr lang="en-CA" sz="1800" dirty="0" smtClean="0"/>
            </a:br>
            <a:r>
              <a:rPr lang="en-CA" sz="1800" dirty="0" err="1" smtClean="0"/>
              <a:t>Tél</a:t>
            </a:r>
            <a:r>
              <a:rPr lang="en-CA" sz="1800" dirty="0" smtClean="0"/>
              <a:t>. : 514.490.0909</a:t>
            </a:r>
            <a:br>
              <a:rPr lang="en-CA" sz="1800" dirty="0" smtClean="0"/>
            </a:br>
            <a:r>
              <a:rPr lang="en-CA" sz="1800" dirty="0" smtClean="0"/>
              <a:t>Fax. : 514.490.0936</a:t>
            </a:r>
            <a:br>
              <a:rPr lang="en-CA" sz="1800" dirty="0" smtClean="0"/>
            </a:br>
            <a:r>
              <a:rPr lang="en-CA" sz="1800" dirty="0" smtClean="0"/>
              <a:t>info@erosinfo.com</a:t>
            </a:r>
            <a:br>
              <a:rPr lang="en-CA" sz="1800" dirty="0" smtClean="0"/>
            </a:br>
            <a:r>
              <a:rPr lang="en-CA" sz="1000" dirty="0" smtClean="0"/>
              <a:t/>
            </a:r>
            <a:br>
              <a:rPr lang="en-CA" sz="1000" dirty="0" smtClean="0"/>
            </a:br>
            <a:r>
              <a:rPr lang="en-CA" sz="1400" dirty="0" smtClean="0"/>
              <a:t/>
            </a:r>
            <a:br>
              <a:rPr lang="en-CA" sz="1400" dirty="0" smtClean="0"/>
            </a:br>
            <a:r>
              <a:rPr lang="en-CA" sz="1800" dirty="0" smtClean="0"/>
              <a:t>Charles </a:t>
            </a:r>
            <a:r>
              <a:rPr lang="en-CA" sz="1800" dirty="0" err="1" smtClean="0"/>
              <a:t>Tilquin</a:t>
            </a:r>
            <a:r>
              <a:rPr lang="en-CA" sz="1800" dirty="0" smtClean="0"/>
              <a:t/>
            </a:r>
            <a:br>
              <a:rPr lang="en-CA" sz="1800" dirty="0" smtClean="0"/>
            </a:br>
            <a:r>
              <a:rPr lang="en-CA" sz="1800" b="1" dirty="0" err="1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Präsident</a:t>
            </a:r>
            <a:r>
              <a:rPr lang="en-CA" sz="1800" dirty="0" smtClean="0"/>
              <a:t/>
            </a:r>
            <a:br>
              <a:rPr lang="en-CA" sz="1800" dirty="0" smtClean="0"/>
            </a:br>
            <a:r>
              <a:rPr lang="en-CA" sz="1800" dirty="0" smtClean="0"/>
              <a:t/>
            </a:r>
            <a:br>
              <a:rPr lang="en-CA" sz="1800" dirty="0" smtClean="0"/>
            </a:br>
            <a:r>
              <a:rPr lang="en-CA" sz="1800" dirty="0" err="1" smtClean="0"/>
              <a:t>Bibiane</a:t>
            </a:r>
            <a:r>
              <a:rPr lang="en-CA" sz="1800" dirty="0" smtClean="0"/>
              <a:t> </a:t>
            </a:r>
            <a:r>
              <a:rPr lang="en-CA" sz="1800" dirty="0" err="1" smtClean="0"/>
              <a:t>Roussel</a:t>
            </a:r>
            <a:r>
              <a:rPr lang="en-CA" sz="1800" dirty="0" smtClean="0"/>
              <a:t/>
            </a:r>
            <a:br>
              <a:rPr lang="en-CA" sz="1800" dirty="0" smtClean="0"/>
            </a:br>
            <a:r>
              <a:rPr lang="en-CA" sz="1800" b="1" dirty="0" err="1" smtClean="0">
                <a:solidFill>
                  <a:srgbClr val="EFB21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Generaldirektorin</a:t>
            </a:r>
            <a:endParaRPr lang="fr-CA" sz="1800" b="1" dirty="0" smtClean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 bwMode="auto">
          <a:xfrm>
            <a:off x="0" y="0"/>
            <a:ext cx="9144000" cy="1295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CA" sz="3600" b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Vielen</a:t>
            </a:r>
            <a:r>
              <a:rPr lang="en-CA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Dank </a:t>
            </a:r>
            <a:r>
              <a:rPr lang="en-CA" sz="3600" b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für</a:t>
            </a:r>
            <a:r>
              <a:rPr lang="en-CA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 sz="3600" b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Ihre</a:t>
            </a:r>
            <a:r>
              <a:rPr lang="en-CA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n-CA" sz="3600" b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Aufmerksamkeit</a:t>
            </a:r>
            <a:r>
              <a:rPr lang="en-CA" sz="3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r-CA" sz="1800" b="1" dirty="0" smtClean="0">
              <a:solidFill>
                <a:srgbClr val="EFB21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7_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7_Modèle par défaut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2990</TotalTime>
  <Words>1918</Words>
  <Application>Microsoft Office PowerPoint</Application>
  <PresentationFormat>On-screen Show (4:3)</PresentationFormat>
  <Paragraphs>571</Paragraphs>
  <Slides>35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7_Modèle par défaut</vt:lpstr>
      <vt:lpstr>Acrobat Document</vt:lpstr>
      <vt:lpstr> Système PLAISIR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ANAMNESE   PSYCHISCHE UND SENSORISCHE FUNKTIONEN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PFLEGEPLAN ERFORDERLICHE PFLEGETECHNIKEN - ATMUNG </vt:lpstr>
      <vt:lpstr>PFLEGEPLAN ERFORDERLICHE PFLEGETECHNIKEN - BEHANDLUNGEN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Équipe de Recherche  Opérationnelle en Santé  5225, rue Berri, bureau 200 Montréal (Québec) H2J 2S4 Tél. : 514.490.0909 Fax. : 514.490.0936 info@erosinfo.com   Charles Tilquin Präsident  Bibiane Roussel Generaldirektorin</vt:lpstr>
    </vt:vector>
  </TitlesOfParts>
  <Company>Eros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Administrator</dc:creator>
  <cp:lastModifiedBy>Lucille Guénette</cp:lastModifiedBy>
  <cp:revision>386</cp:revision>
  <cp:lastPrinted>2013-01-25T15:07:23Z</cp:lastPrinted>
  <dcterms:created xsi:type="dcterms:W3CDTF">2012-12-05T18:18:13Z</dcterms:created>
  <dcterms:modified xsi:type="dcterms:W3CDTF">2013-01-28T19:27:33Z</dcterms:modified>
</cp:coreProperties>
</file>